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466" r:id="rId7"/>
    <p:sldId id="467" r:id="rId8"/>
    <p:sldId id="468" r:id="rId9"/>
    <p:sldId id="469" r:id="rId10"/>
    <p:sldId id="470" r:id="rId11"/>
    <p:sldId id="471" r:id="rId12"/>
    <p:sldId id="472" r:id="rId13"/>
    <p:sldId id="474" r:id="rId14"/>
    <p:sldId id="473" r:id="rId15"/>
    <p:sldId id="475" r:id="rId16"/>
    <p:sldId id="483" r:id="rId17"/>
    <p:sldId id="484" r:id="rId18"/>
    <p:sldId id="485" r:id="rId19"/>
    <p:sldId id="486" r:id="rId20"/>
    <p:sldId id="487" r:id="rId21"/>
    <p:sldId id="488" r:id="rId22"/>
    <p:sldId id="476" r:id="rId23"/>
    <p:sldId id="477" r:id="rId24"/>
    <p:sldId id="489" r:id="rId25"/>
    <p:sldId id="490" r:id="rId26"/>
    <p:sldId id="491" r:id="rId27"/>
    <p:sldId id="478" r:id="rId28"/>
    <p:sldId id="479" r:id="rId29"/>
    <p:sldId id="480" r:id="rId30"/>
    <p:sldId id="481" r:id="rId31"/>
    <p:sldId id="482" r:id="rId32"/>
    <p:sldId id="492" r:id="rId33"/>
    <p:sldId id="493" r:id="rId34"/>
    <p:sldId id="494" r:id="rId35"/>
    <p:sldId id="506" r:id="rId36"/>
    <p:sldId id="496" r:id="rId37"/>
    <p:sldId id="495" r:id="rId38"/>
    <p:sldId id="497" r:id="rId39"/>
    <p:sldId id="500" r:id="rId40"/>
    <p:sldId id="501" r:id="rId41"/>
    <p:sldId id="502" r:id="rId42"/>
    <p:sldId id="503" r:id="rId43"/>
    <p:sldId id="504" r:id="rId44"/>
    <p:sldId id="507" r:id="rId45"/>
    <p:sldId id="261" r:id="rId46"/>
    <p:sldId id="262" r:id="rId47"/>
    <p:sldId id="463" r:id="rId48"/>
    <p:sldId id="508" r:id="rId49"/>
    <p:sldId id="505" r:id="rId50"/>
    <p:sldId id="465" r:id="rId51"/>
    <p:sldId id="524" r:id="rId52"/>
    <p:sldId id="512" r:id="rId53"/>
    <p:sldId id="514" r:id="rId54"/>
    <p:sldId id="525" r:id="rId55"/>
    <p:sldId id="526" r:id="rId56"/>
    <p:sldId id="527" r:id="rId57"/>
    <p:sldId id="528" r:id="rId58"/>
    <p:sldId id="531" r:id="rId59"/>
    <p:sldId id="532" r:id="rId60"/>
    <p:sldId id="533" r:id="rId61"/>
    <p:sldId id="534" r:id="rId62"/>
    <p:sldId id="535" r:id="rId63"/>
    <p:sldId id="509" r:id="rId64"/>
    <p:sldId id="510" r:id="rId65"/>
    <p:sldId id="511" r:id="rId66"/>
    <p:sldId id="520" r:id="rId67"/>
    <p:sldId id="521" r:id="rId68"/>
    <p:sldId id="517" r:id="rId69"/>
    <p:sldId id="518" r:id="rId70"/>
    <p:sldId id="529" r:id="rId71"/>
    <p:sldId id="523" r:id="rId72"/>
    <p:sldId id="530" r:id="rId73"/>
    <p:sldId id="536" r:id="rId74"/>
    <p:sldId id="537" r:id="rId75"/>
    <p:sldId id="538" r:id="rId76"/>
    <p:sldId id="541" r:id="rId77"/>
    <p:sldId id="542" r:id="rId78"/>
    <p:sldId id="543" r:id="rId79"/>
    <p:sldId id="544" r:id="rId80"/>
    <p:sldId id="539" r:id="rId81"/>
    <p:sldId id="540" r:id="rId82"/>
    <p:sldId id="545" r:id="rId8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5D80-0BD3-4FAD-89A7-F5BC8C82F4EF}" type="datetimeFigureOut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60A07-87E3-445C-A61A-69ADE483270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99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8AAE2E-2033-42CD-9085-AD7385C0C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56EB1B5-F479-44E2-A9F1-2ADEDDF6B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01FC3E-36D8-45AA-812F-14D156E2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DC9F-AA1D-4A28-9A2A-4A9823AACB6B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9FEF62-B9F2-4A67-B90D-FD5D303B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CD8902-C438-4E37-9FBB-9CEC985B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3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914FD7-933D-448C-AE1D-56ACCBB6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20AC01E-C635-4710-AD1A-DAACBC703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B73BCB-D2CD-4834-9FA8-F388AB68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94B3-231A-4D62-BB6B-0E06D71FD441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4AA820-708B-4638-9CF4-F3AB07F6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785725-A292-4694-B11C-F63DE102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555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D44D70E-EBC8-4FC2-AA90-5DFFA5CC6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CEFB65-2798-4B5A-80FF-2BB8756BA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FB4A76-4C8E-4691-9230-717BD022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B5EC-DA3B-4A28-A4E0-8EC05B186C80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6AB825-DA91-4B82-A8F4-C9D938DA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D3891C-9045-4F96-9A46-9319AEB8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47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4188A1-4193-4ACE-A025-6355F63A2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D53EFE-E76C-4D4F-8AFB-76BAFBFA2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17E821-9440-4523-A71A-AB45B578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BFD63-181F-4722-AE91-C667F2561D74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14AFA58-B2DD-422D-B2B2-3B096D56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7B0177-7665-4BEE-9A4F-338A796E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25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91A12C-3D4D-4A22-A14D-252EC4CBE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A521E86-303D-459A-8E88-6FD10121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51B499-32EA-4B45-B4B1-684B48B1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4BBA-6AFF-4390-9406-440ECD375C82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F3F12D-8908-41D3-89C7-9F325A78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1A1A9-0550-433A-8D22-32E61585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047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A2BC37-97C1-4900-B5C1-09D07F1F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07B1E6-8183-4163-88B4-BC4E2AB1A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5E0179D-A17C-46A2-BBA6-EC642545E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6F0FDF-6B93-4E5F-896C-12079A1A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8A59-A65A-4644-8639-939056164D34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851DEC-03B5-490D-B2F9-293FD899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CC7D33F-2BCF-4B95-8332-A7C94753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09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B26227-4041-4E4D-92FE-E777952C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6AF2F7-6BE3-4622-BD88-789AC46A6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78E920B-FB88-444D-9EAC-A57C35696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4213B36-0F15-4C31-85B4-51E9202D5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2D42849-0450-45FA-8761-65561EA2B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905558B-9EB4-40D9-8725-3DA2F3AF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6C379-99BC-40C5-B31D-DD547ADBFFB0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C4C43D0-61DB-4B53-BF65-339D8A0A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1DF9505-E909-406A-A03A-83B713F0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79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CAF633-5ED2-46E6-B168-4D6F5438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1A3013D-244D-4C9B-8A94-59AA6A89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BF45-91E8-4C30-9919-3478CC1D2645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6F2078A-1E76-4240-9AB3-6D278DFA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B27ED41-555D-476F-A55B-30D03530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8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D251B76-8B4F-4B41-8F0F-296C49DE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712F-AABC-4B50-BCCC-ED2738A18A0D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AAE7C0B-699B-4DA5-995B-C601B9FB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8E940E-5469-4CD7-91EB-958CAA54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69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DE9614-2643-41EA-9979-5DBFE407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53E421-379B-475A-8C33-5E58D1D07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2CC5E0B-886C-4877-B5F9-89218C092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3AF165-4C2C-4291-87E6-678A9A85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218D-2401-45FF-8F34-8FB417475676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07D522-D9FA-4480-B1BD-F005396A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1CD0E5-CE10-4CDF-BB7E-B03F9A5F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92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0FFFF0-2DAE-44A5-AE2C-BEC29589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3961176-7565-464C-A8C0-1929C1AC0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EB67A78-98DB-4969-BE1C-72728AE7B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9989E93-BAD5-4723-B983-2EF8121B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A077-75A7-4966-845E-88469FF574B6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97504B7-292C-43BB-96DE-3842CA998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A6B34B-5807-41BF-9570-C1D94FB4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881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C8C9839-CE1B-42B5-A74B-79402487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537E654-9B42-43DA-BAA9-905B0C225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D01A98-B8D6-47CC-95F2-6F33DB7B2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C500-D43B-4993-93DD-E57991072811}" type="datetime1">
              <a:rPr lang="zh-TW" altLang="en-US" smtClean="0"/>
              <a:t>2024/11/19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C55605-B021-496E-8770-43D223732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6B17DC-6DBF-4C92-B897-02557FC99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F5CEC-C551-4A61-8954-E0B6AC414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68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ustart.yda.gov.tw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bir.org.tw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9C9595-808C-47E4-B13E-3050D520A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誰說理論很難用：踏出在大學時期將知識變現的第一步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DA9AEE3-687B-414F-BCD1-1C1EB533BF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Wen-</a:t>
            </a:r>
            <a:r>
              <a:rPr lang="en-US" altLang="zh-TW" dirty="0" err="1"/>
              <a:t>Pinn</a:t>
            </a:r>
            <a:r>
              <a:rPr lang="en-US" altLang="zh-TW" dirty="0"/>
              <a:t> Fang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CE12CF-3DE1-4F85-A86B-973A280B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4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B719991-C130-4934-A416-A4D60E92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大概是</a:t>
            </a:r>
            <a:r>
              <a:rPr lang="en-US" altLang="zh-TW" dirty="0"/>
              <a:t>50,000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7803EA6-4378-4689-90A9-D09FF64DE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348" y="2814220"/>
            <a:ext cx="11052255" cy="1589015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D3E6EA4-9D63-40C0-BC1C-B4B3F064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348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F15A1B0-FECE-487B-A997-26922811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如果修了</a:t>
            </a:r>
            <a:r>
              <a:rPr lang="en-US" altLang="zh-TW" dirty="0"/>
              <a:t>20</a:t>
            </a:r>
            <a:r>
              <a:rPr lang="zh-TW" altLang="en-US" dirty="0"/>
              <a:t>學分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E209D5-C811-469E-ACBD-9496F7BA4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D9BAF1-C411-4BBD-8DB8-132AD6AB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39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985627-0D00-4109-9DE3-E1C36A58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5400" dirty="0"/>
              <a:t>50,000</a:t>
            </a:r>
            <a:r>
              <a:rPr lang="zh-TW" altLang="en-US" sz="5400" dirty="0"/>
              <a:t>元</a:t>
            </a:r>
            <a:r>
              <a:rPr lang="en-US" altLang="zh-TW" sz="5400" dirty="0"/>
              <a:t>/20</a:t>
            </a:r>
            <a:r>
              <a:rPr lang="zh-TW" altLang="en-US" sz="5400" dirty="0"/>
              <a:t>小時</a:t>
            </a:r>
            <a:r>
              <a:rPr lang="en-US" altLang="zh-TW" sz="5400" dirty="0"/>
              <a:t>/18</a:t>
            </a:r>
            <a:r>
              <a:rPr lang="zh-TW" altLang="en-US" sz="5400" dirty="0"/>
              <a:t>週</a:t>
            </a:r>
            <a:r>
              <a:rPr lang="en-US" altLang="zh-TW" sz="5400" dirty="0"/>
              <a:t>=138</a:t>
            </a:r>
            <a:r>
              <a:rPr lang="zh-TW" altLang="en-US" sz="5400" dirty="0"/>
              <a:t>元</a:t>
            </a:r>
            <a:r>
              <a:rPr lang="en-US" altLang="zh-TW" sz="5400" dirty="0"/>
              <a:t>/</a:t>
            </a:r>
            <a:r>
              <a:rPr lang="zh-TW" altLang="en-US" sz="5400" dirty="0"/>
              <a:t>小時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614833-02D8-487D-B59C-E20651C3A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687617-6DF0-41FB-85E0-4D547300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603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AA9EE2-02E0-46E7-87FE-CB232A17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坐著坐著</a:t>
            </a:r>
            <a:r>
              <a:rPr lang="en-US" altLang="zh-TW" dirty="0"/>
              <a:t>138</a:t>
            </a:r>
            <a:r>
              <a:rPr lang="zh-TW" altLang="en-US" dirty="0"/>
              <a:t>元就沒了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BD0BA91-8646-4C43-B6C7-6E1F47677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9575239-67D0-4088-8A15-DCE30D2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871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E084F5-68B3-4943-A529-612EA8C0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應該把他賺回來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CC2826-9AC5-41C6-92B7-F30A61275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2E827A-AC6F-4662-8225-89D9669B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90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9FA755-D84B-40BA-B45B-D30B9128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先跟大家說聽來的故事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922DBDD-AB47-43F5-BBE8-61189EC33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猜猜主角是誰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351046-8AFE-487F-B882-2F772561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882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1BE405-9DC6-4B84-BF07-AB14DD36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小時候想烤肉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ADC0E1-E19C-48E4-A927-9F4AAD6AC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沒錢</a:t>
            </a:r>
            <a:endParaRPr lang="en-US" altLang="zh-TW" dirty="0"/>
          </a:p>
          <a:p>
            <a:r>
              <a:rPr lang="zh-TW" altLang="en-US" dirty="0"/>
              <a:t>又什麼都不會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4F2EDC-DC9A-42AA-8ABB-0FE9852C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148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C6300-6C40-45B2-BD1A-A672297E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BDE5B5-B750-48FC-9D78-05A09FCE4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找鄰居小孩一起去撿回收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10A370A-6E05-45D7-89B9-6561A664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6975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53D1A3-6A8B-44FD-8743-E1D892C33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FB0447-F7AB-4405-82ED-D9A72F39D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鋁罐最值錢喔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50F7677-3CA7-4993-A256-5EF4252B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077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1BEFF-EEAF-4CBE-A79B-CE3973AD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EC71F7-55F5-4791-B988-955E0CD71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大家撿了一個星期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A360E4-CF68-4C37-AE66-13580249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29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19701B3-3B51-48D8-96AA-77CE89D7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大家好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7288A30-A916-469D-AF5B-70F6FA7BB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E6F5207-54E7-4F60-8F96-E4677A29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955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A05095-AAC2-4BAC-855F-C4076E7B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C32C1DF-8446-4AF7-9F35-FA69F86B0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辦成了</a:t>
            </a:r>
            <a:r>
              <a:rPr lang="en-US" altLang="zh-TW" dirty="0"/>
              <a:t>13</a:t>
            </a:r>
            <a:r>
              <a:rPr lang="zh-TW" altLang="en-US" dirty="0"/>
              <a:t>個人的烤肉</a:t>
            </a:r>
            <a:endParaRPr lang="en-US" altLang="zh-TW" dirty="0"/>
          </a:p>
          <a:p>
            <a:r>
              <a:rPr lang="zh-TW" altLang="en-US" dirty="0"/>
              <a:t>有肉以菜還有水鴛鴦喔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4D3868-34B5-4813-81C4-035BB3A4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63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A68733-2C21-45CE-849B-84BB4B6A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開始上學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29E53B-0DD9-4F2A-A8CB-7EB9E5D54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75EC4D7-87FA-4E93-AA18-2BD8864B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26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6FC741-0E7D-49EA-AD9F-8D94C072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小學，會寫字了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F39BE2-DF99-4520-89B6-DB1829120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戶政事務所有抄寫工作外包，一筆一元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8E5FD2-45D3-4A85-B79C-9323F631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1026" name="Picture 2" descr="三聯式發票怎麼開？複寫紙用法？手把手開給你看！ * 造九數位">
            <a:extLst>
              <a:ext uri="{FF2B5EF4-FFF2-40B4-BE49-F238E27FC236}">
                <a16:creationId xmlns:a16="http://schemas.microsoft.com/office/drawing/2014/main" id="{70A19500-B1F9-471D-AEC7-4665B7C85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45" y="770662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高市圖「油墨印刷體驗工作坊」 傳統印刷自己動手玩| 地方| NOWnews今日新聞">
            <a:extLst>
              <a:ext uri="{FF2B5EF4-FFF2-40B4-BE49-F238E27FC236}">
                <a16:creationId xmlns:a16="http://schemas.microsoft.com/office/drawing/2014/main" id="{89C8027C-4AB5-4A4C-AF48-2CEC1FA3E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62577" r="14043"/>
          <a:stretch/>
        </p:blipFill>
        <p:spPr bwMode="auto">
          <a:xfrm>
            <a:off x="5087644" y="1172268"/>
            <a:ext cx="6559858" cy="219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52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4FCF0E-12DC-43CE-9935-018CBCAA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16F5855-A232-4160-AD51-692CAAF64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可惜寫了</a:t>
            </a:r>
            <a:r>
              <a:rPr lang="en-US" altLang="zh-TW" dirty="0"/>
              <a:t>100</a:t>
            </a:r>
            <a:r>
              <a:rPr lang="zh-TW" altLang="en-US" dirty="0"/>
              <a:t>份後，被嫌太醜，不再派案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7AA3351-6C89-4D2C-B2EA-2571AF2A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33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8ACC40-4388-49A3-83FF-5EF8A5676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但是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CB0C94-55B7-43A0-A089-E4E90ACA6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3A71FA-F328-472A-A8EF-F6C31F29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502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9429F5-3D2B-4849-B7CC-AF9EAEED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原來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AEEE91-3BF0-4EC7-8FD6-B7C46B280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35F36E-B93E-410F-94B4-74D3C61B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075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39E58B-3AF6-4CF8-AE77-E9668EED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知識就是力量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2DBB93-6C40-4077-91EA-2E8C40FA0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可以變現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F42ADA-97AB-477E-A91D-FF19B795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416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31A96E-420A-4F32-8A54-BC8702F2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小學，會算數了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E61E0A-1668-4EA5-8A2A-1D6B66911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到寺廟門口擺攤賣蜜餞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E8CA6C-A988-4B61-89F9-CA63A292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2050" name="Picture 2" descr="當兩國的兵 被三度「拉伕」的林余立 | 民報 PeopleNews">
            <a:extLst>
              <a:ext uri="{FF2B5EF4-FFF2-40B4-BE49-F238E27FC236}">
                <a16:creationId xmlns:a16="http://schemas.microsoft.com/office/drawing/2014/main" id="{1D07689E-1575-4069-BA62-C5A744D2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53" y="594804"/>
            <a:ext cx="4764349" cy="35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寶達香- 蜜餞全系列– 寶達香-官方網站">
            <a:extLst>
              <a:ext uri="{FF2B5EF4-FFF2-40B4-BE49-F238E27FC236}">
                <a16:creationId xmlns:a16="http://schemas.microsoft.com/office/drawing/2014/main" id="{F23088A8-04E7-4BFB-8F23-D045BCD42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4"/>
          <a:stretch/>
        </p:blipFill>
        <p:spPr bwMode="auto">
          <a:xfrm>
            <a:off x="6847458" y="4710621"/>
            <a:ext cx="2296542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67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B48256-860F-4FFB-921E-B7F09223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9677A1-8888-476E-A40B-ECAF4B274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生意不好，但是因為算錯成本，賣了</a:t>
            </a:r>
            <a:r>
              <a:rPr lang="en-US" altLang="zh-TW" dirty="0"/>
              <a:t>20</a:t>
            </a:r>
            <a:r>
              <a:rPr lang="zh-TW" altLang="en-US" dirty="0"/>
              <a:t>倍的天價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088347F-A450-4DAE-98BA-B67266E9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408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F56E1C-E142-4ACB-8C9B-B0CBEDED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166571-AF9C-4711-AC54-68FFE537D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好在那是風景區，有外國人來買了三包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B56E08-218E-47D6-89B7-7984806A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520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FF3A0A-BDA6-4185-BE63-19C1C297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歡迎來參與本課程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21675C-0CBA-4908-8DC2-D847615F1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3D8DB1-F222-4F86-82CD-2CA8A586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574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7053A4-F484-4DC8-9EC5-EF664265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8A93C4-E0F0-4F69-A1D9-AF395DF74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回本了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062403A-07B5-4A95-A83F-9410C858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4346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7A1F7-77C7-40FE-9685-ED534A24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老師說</a:t>
            </a:r>
            <a:r>
              <a:rPr lang="en-US" altLang="zh-TW" dirty="0"/>
              <a:t>:</a:t>
            </a:r>
            <a:r>
              <a:rPr lang="zh-TW" altLang="en-US" dirty="0"/>
              <a:t>比賽缺人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0AC65E9-4344-4A02-A480-41EC5460F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去充人數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5828EE-A122-4488-AFE8-1045150B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60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59BE8F-3716-4475-B70D-AA978946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記得題目是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0441F3-0113-44A3-9316-C3EDE7508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以顯微鏡算出東西密度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1EB0106-BC33-4E78-97C4-AADF62CD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643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1AA3BC-938A-4051-BD49-26585A30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有學過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8B084D-052A-42C4-99BC-3EF62DFAF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不是第一，但不無小補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F72DE1-1473-4F0B-B629-E445DD81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169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5613B8-B28C-420F-A144-526AC599E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大學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E3093A3-5610-4814-AF9F-17F880926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大大學習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43594A-6B18-4F8D-A5A4-B9FD36AE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2580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576B2-E402-477B-BB54-8AC76AA4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家教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B81A8CC-7FCA-4ADB-A59D-1F5964370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不一定好找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8961C4-2A8A-411C-9C78-E6E0AB46C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4129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D12918-F3CE-464F-957D-9BFABFFE1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不是只有兼家教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6140F0-E095-4DBD-86DD-060C7A2EB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雖然還是可以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88EBA6-D2E9-4460-890E-3E7B943A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610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90A95E-767F-473B-9F5E-AB792C3A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17310E8-1574-4AF1-9BCE-8C699DE5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223" y="5010772"/>
            <a:ext cx="4603812" cy="842441"/>
          </a:xfrm>
        </p:spPr>
        <p:txBody>
          <a:bodyPr>
            <a:normAutofit/>
          </a:bodyPr>
          <a:lstStyle/>
          <a:p>
            <a:r>
              <a:rPr lang="zh-TW" altLang="en-US" dirty="0"/>
              <a:t>在小騎士分享三角函數的日子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494E15-D6CA-4323-9867-F34F0650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3074" name="Picture 2" descr="國立高雄科技大學(旗津校區)-海事學院College of Maritime">
            <a:extLst>
              <a:ext uri="{FF2B5EF4-FFF2-40B4-BE49-F238E27FC236}">
                <a16:creationId xmlns:a16="http://schemas.microsoft.com/office/drawing/2014/main" id="{C8770B9D-BB4C-4F2D-8402-F0BF0F1F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83" t="335" r="52423" b="-335"/>
          <a:stretch/>
        </p:blipFill>
        <p:spPr bwMode="auto">
          <a:xfrm>
            <a:off x="6690966" y="1430985"/>
            <a:ext cx="3839268" cy="402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91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8D01A3-2758-4D48-99A7-5F3EEB94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0FE338-3FA1-4F1B-B1B6-F9AA2E674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62475"/>
            <a:ext cx="10515600" cy="1500187"/>
          </a:xfrm>
        </p:spPr>
        <p:txBody>
          <a:bodyPr/>
          <a:lstStyle/>
          <a:p>
            <a:r>
              <a:rPr lang="zh-TW" altLang="en-US" dirty="0"/>
              <a:t>在小騎士的原因是因為對面是</a:t>
            </a:r>
            <a:r>
              <a:rPr lang="en-US" altLang="zh-TW" dirty="0"/>
              <a:t>”</a:t>
            </a:r>
            <a:r>
              <a:rPr lang="zh-TW" altLang="en-US" dirty="0"/>
              <a:t>三信家商</a:t>
            </a:r>
            <a:r>
              <a:rPr lang="en-US" altLang="zh-TW" dirty="0"/>
              <a:t>”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B330C1-1371-4F0E-AB77-F6942157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5" name="Picture 4" descr="德州小騎士炸雞-高雄五福店的菜單、評論、圖片_高雄市新興區好吃、CP值超高的美式餐廳-愛玩記">
            <a:extLst>
              <a:ext uri="{FF2B5EF4-FFF2-40B4-BE49-F238E27FC236}">
                <a16:creationId xmlns:a16="http://schemas.microsoft.com/office/drawing/2014/main" id="{94327937-FA76-475C-9C90-8015AD86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64" y="2388971"/>
            <a:ext cx="4525115" cy="30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32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CB8954-4C78-48A5-B908-E713F357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機械畫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9B4B3B-773E-4010-81D4-F9D27E1A7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一張</a:t>
            </a:r>
            <a:r>
              <a:rPr lang="en-US" altLang="zh-TW" dirty="0"/>
              <a:t>1,000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738791-8683-4FAC-A437-D156796F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39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680DEE3-7DB7-4E04-9126-9C10FE73F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3354" y="1500187"/>
            <a:ext cx="8116103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5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7B884-E55F-4516-A141-82861F20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上課前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AAF47D-1BF1-4691-826D-2D8E02418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218ECD-6861-4527-8AD6-5FD1279C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56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20DE5D-05B3-4C60-9C6D-326A5D41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</a:t>
            </a:r>
            <a:r>
              <a:rPr lang="zh-TW" altLang="en-US" dirty="0"/>
              <a:t>建模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DD6A68-5AE3-4F44-B1BF-D1C3991B3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忘記多少錢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60C30F-FA4A-48D1-A5A0-3135939A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861E21-49EE-41A1-935B-365F0063D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2" y="416718"/>
            <a:ext cx="5044842" cy="28527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073521B-1EFB-4AD4-AA1E-930718FA6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08" y="3913187"/>
            <a:ext cx="5044842" cy="285273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2839036-B266-4AE7-9362-14D10E47A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6862"/>
            <a:ext cx="5044842" cy="2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90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374157-9D98-42BC-B237-AE6C8B06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OCR</a:t>
            </a:r>
            <a:r>
              <a:rPr lang="zh-TW" altLang="en-US" dirty="0"/>
              <a:t>程式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816243-BB51-4AA9-BD0A-B367C4BF1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每個月</a:t>
            </a:r>
            <a:r>
              <a:rPr lang="en-US" altLang="zh-TW" dirty="0"/>
              <a:t>5,000</a:t>
            </a:r>
            <a:r>
              <a:rPr lang="zh-TW" altLang="en-US" dirty="0"/>
              <a:t>，半年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7AE7FDF-632E-41E7-AD7A-4A58B9B3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547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4D620E-A949-44F3-8367-BBC4F854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或許，這只是某個人的經驗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2DD1D42-06E5-444D-B44E-52C60218B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0D0DA8-6A4A-43F5-A882-A88EF9AAA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461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B3A4E-E7F5-426B-AEED-0C1FF19F0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這可能是特例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FA62A6-A7F0-4E61-BF72-5A237959F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B103567-5FAB-46DB-A960-BD2F140BF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947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5E349E-E9DE-49ED-BECF-711358E3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來審視一下目前的狀況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F21352-F75D-414E-877E-47F4A5526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CF7D23-CC82-4115-ACA6-8C1E6767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559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A00AE1-A2A3-4539-A505-AB16951B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你知道課程地圖嗎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9D8F1AE-2F9E-4C09-B5CF-D991B2D45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除了可以分析未來要學的方向外、還可以決定知識變現的方向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0A37C0-F8BC-4E16-B218-D68E83A3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8323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D52B5A-D040-4799-B426-FCD02BCD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以資傳系為例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F9F27E-18F2-4FA4-8200-AB44BAE23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6D029A-88B1-4618-9B47-10F29535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689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科技組 學習地圖</a:t>
            </a:r>
          </a:p>
        </p:txBody>
      </p:sp>
      <p:grpSp>
        <p:nvGrpSpPr>
          <p:cNvPr id="75" name="群組 74"/>
          <p:cNvGrpSpPr/>
          <p:nvPr/>
        </p:nvGrpSpPr>
        <p:grpSpPr>
          <a:xfrm>
            <a:off x="1631505" y="1651731"/>
            <a:ext cx="8903077" cy="4841949"/>
            <a:chOff x="389192" y="409576"/>
            <a:chExt cx="11385713" cy="6152722"/>
          </a:xfrm>
        </p:grpSpPr>
        <p:sp>
          <p:nvSpPr>
            <p:cNvPr id="76" name="矩形 75"/>
            <p:cNvSpPr/>
            <p:nvPr/>
          </p:nvSpPr>
          <p:spPr>
            <a:xfrm>
              <a:off x="514350" y="409576"/>
              <a:ext cx="11260555" cy="615272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6240361" y="794073"/>
              <a:ext cx="2550695" cy="557463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959495" y="794073"/>
              <a:ext cx="2550695" cy="55746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3521231" y="794074"/>
              <a:ext cx="2550695" cy="55746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812248" y="794074"/>
              <a:ext cx="2550695" cy="55746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圓角矩形 80"/>
            <p:cNvSpPr/>
            <p:nvPr/>
          </p:nvSpPr>
          <p:spPr>
            <a:xfrm>
              <a:off x="930567" y="1380864"/>
              <a:ext cx="1208288" cy="33205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程式設計實習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圓角矩形 81"/>
            <p:cNvSpPr/>
            <p:nvPr/>
          </p:nvSpPr>
          <p:spPr>
            <a:xfrm>
              <a:off x="2180803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C++</a:t>
              </a:r>
            </a:p>
          </p:txBody>
        </p:sp>
        <p:sp>
          <p:nvSpPr>
            <p:cNvPr id="83" name="圓角矩形 82"/>
            <p:cNvSpPr/>
            <p:nvPr/>
          </p:nvSpPr>
          <p:spPr>
            <a:xfrm>
              <a:off x="3601353" y="1373458"/>
              <a:ext cx="1292282" cy="350284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視窗應用程式設計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C#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圓角矩形 83"/>
            <p:cNvSpPr/>
            <p:nvPr/>
          </p:nvSpPr>
          <p:spPr>
            <a:xfrm>
              <a:off x="3601353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資料結構 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C++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5" name="圓角矩形 84"/>
            <p:cNvSpPr/>
            <p:nvPr/>
          </p:nvSpPr>
          <p:spPr>
            <a:xfrm>
              <a:off x="4743402" y="1957003"/>
              <a:ext cx="1263129" cy="33092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網頁遊戲程式設計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html,css</a:t>
              </a:r>
              <a:r>
                <a:rPr lang="en-US" altLang="zh-TW" sz="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,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javascript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86" name="圓角矩形 85"/>
            <p:cNvSpPr/>
            <p:nvPr/>
          </p:nvSpPr>
          <p:spPr>
            <a:xfrm>
              <a:off x="10296002" y="6009387"/>
              <a:ext cx="1008000" cy="28514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專題製作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圓角矩形 86"/>
            <p:cNvSpPr/>
            <p:nvPr/>
          </p:nvSpPr>
          <p:spPr>
            <a:xfrm>
              <a:off x="4743401" y="2362644"/>
              <a:ext cx="1232244" cy="36122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網路資料庫系統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MySQL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圓角矩形 87"/>
            <p:cNvSpPr/>
            <p:nvPr/>
          </p:nvSpPr>
          <p:spPr>
            <a:xfrm>
              <a:off x="6282794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電腦圖學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C#, OpenGL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圓角矩形 88"/>
            <p:cNvSpPr/>
            <p:nvPr/>
          </p:nvSpPr>
          <p:spPr>
            <a:xfrm>
              <a:off x="4743402" y="3205552"/>
              <a:ext cx="1111475" cy="37681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遊戲程式設計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 2D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圓角矩形 89"/>
            <p:cNvSpPr/>
            <p:nvPr/>
          </p:nvSpPr>
          <p:spPr>
            <a:xfrm>
              <a:off x="930567" y="3308484"/>
              <a:ext cx="1008000" cy="26181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資訊概論</a:t>
              </a:r>
            </a:p>
          </p:txBody>
        </p:sp>
        <p:sp>
          <p:nvSpPr>
            <p:cNvPr id="91" name="圓角矩形 90"/>
            <p:cNvSpPr/>
            <p:nvPr/>
          </p:nvSpPr>
          <p:spPr>
            <a:xfrm>
              <a:off x="930567" y="5674025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設計概論</a:t>
              </a:r>
            </a:p>
          </p:txBody>
        </p:sp>
        <p:sp>
          <p:nvSpPr>
            <p:cNvPr id="92" name="圓角矩形 91"/>
            <p:cNvSpPr/>
            <p:nvPr/>
          </p:nvSpPr>
          <p:spPr>
            <a:xfrm>
              <a:off x="6282794" y="2362644"/>
              <a:ext cx="1093839" cy="34684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網站設計專題</a:t>
              </a:r>
              <a:r>
                <a:rPr lang="en-US" altLang="zh-TW" sz="600" b="1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Javascript</a:t>
              </a:r>
              <a:r>
                <a:rPr lang="zh-TW" altLang="en-US" sz="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</a:t>
              </a:r>
              <a:r>
                <a:rPr lang="en-US" altLang="zh-TW" sz="600" b="1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php</a:t>
              </a:r>
              <a:endParaRPr lang="en-US" altLang="zh-TW" sz="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93" name="文字方塊 92"/>
            <p:cNvSpPr txBox="1"/>
            <p:nvPr/>
          </p:nvSpPr>
          <p:spPr>
            <a:xfrm>
              <a:off x="1270443" y="503422"/>
              <a:ext cx="9891673" cy="26398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一上                                 一下                                         二上                               二下                                       三上                                三下                                        四上                                  四下</a:t>
              </a:r>
            </a:p>
          </p:txBody>
        </p:sp>
        <p:sp>
          <p:nvSpPr>
            <p:cNvPr id="95" name="圓角矩形 94"/>
            <p:cNvSpPr/>
            <p:nvPr/>
          </p:nvSpPr>
          <p:spPr>
            <a:xfrm>
              <a:off x="930567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 </a:t>
              </a:r>
              <a:r>
                <a:rPr lang="en-US" altLang="en-US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C++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圓角矩形 95"/>
            <p:cNvSpPr/>
            <p:nvPr/>
          </p:nvSpPr>
          <p:spPr>
            <a:xfrm>
              <a:off x="2180803" y="1380863"/>
              <a:ext cx="1171988" cy="33205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程式設計實習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97" name="圓角矩形 96"/>
            <p:cNvSpPr/>
            <p:nvPr/>
          </p:nvSpPr>
          <p:spPr>
            <a:xfrm>
              <a:off x="2180803" y="5674025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數位影像處理</a:t>
              </a:r>
            </a:p>
          </p:txBody>
        </p:sp>
        <p:sp>
          <p:nvSpPr>
            <p:cNvPr id="98" name="圓角矩形 97"/>
            <p:cNvSpPr/>
            <p:nvPr/>
          </p:nvSpPr>
          <p:spPr>
            <a:xfrm>
              <a:off x="2046768" y="6008674"/>
              <a:ext cx="1274158" cy="28585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數位音像設計基礎</a:t>
              </a:r>
            </a:p>
          </p:txBody>
        </p:sp>
        <p:sp>
          <p:nvSpPr>
            <p:cNvPr id="99" name="圓角矩形 98"/>
            <p:cNvSpPr/>
            <p:nvPr/>
          </p:nvSpPr>
          <p:spPr>
            <a:xfrm>
              <a:off x="930567" y="3639886"/>
              <a:ext cx="1008000" cy="26181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微積分概論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圓角矩形 99"/>
            <p:cNvSpPr/>
            <p:nvPr/>
          </p:nvSpPr>
          <p:spPr>
            <a:xfrm>
              <a:off x="930567" y="6008673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智慧財產權</a:t>
              </a:r>
            </a:p>
          </p:txBody>
        </p:sp>
        <p:sp>
          <p:nvSpPr>
            <p:cNvPr id="101" name="圓角矩形 100"/>
            <p:cNvSpPr/>
            <p:nvPr/>
          </p:nvSpPr>
          <p:spPr>
            <a:xfrm>
              <a:off x="2180803" y="3497665"/>
              <a:ext cx="1008000" cy="26181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線性代數</a:t>
              </a:r>
            </a:p>
          </p:txBody>
        </p:sp>
        <p:sp>
          <p:nvSpPr>
            <p:cNvPr id="102" name="圓角矩形 101"/>
            <p:cNvSpPr/>
            <p:nvPr/>
          </p:nvSpPr>
          <p:spPr>
            <a:xfrm>
              <a:off x="2180803" y="4681005"/>
              <a:ext cx="1052169" cy="35454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多媒體概論</a:t>
              </a:r>
              <a:endParaRPr lang="zh-TW" altLang="en-US" sz="4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圓角矩形 102"/>
            <p:cNvSpPr/>
            <p:nvPr/>
          </p:nvSpPr>
          <p:spPr>
            <a:xfrm>
              <a:off x="3601353" y="5674025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互動腳本製作</a:t>
              </a: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圓角矩形 103"/>
            <p:cNvSpPr/>
            <p:nvPr/>
          </p:nvSpPr>
          <p:spPr>
            <a:xfrm>
              <a:off x="6282794" y="3648074"/>
              <a:ext cx="1111475" cy="3657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手機遊戲設計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 3D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圓角矩形 104"/>
            <p:cNvSpPr/>
            <p:nvPr/>
          </p:nvSpPr>
          <p:spPr>
            <a:xfrm>
              <a:off x="4743402" y="6008673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資訊隱私</a:t>
              </a:r>
            </a:p>
          </p:txBody>
        </p:sp>
        <p:sp>
          <p:nvSpPr>
            <p:cNvPr id="106" name="圓角矩形 105"/>
            <p:cNvSpPr/>
            <p:nvPr/>
          </p:nvSpPr>
          <p:spPr>
            <a:xfrm>
              <a:off x="4743402" y="4690898"/>
              <a:ext cx="1232244" cy="33312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人機互動概論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Arduino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圓角矩形 106"/>
            <p:cNvSpPr/>
            <p:nvPr/>
          </p:nvSpPr>
          <p:spPr>
            <a:xfrm>
              <a:off x="6282794" y="3193063"/>
              <a:ext cx="1111475" cy="38896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電玩企劃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圓角矩形 107"/>
            <p:cNvSpPr/>
            <p:nvPr/>
          </p:nvSpPr>
          <p:spPr>
            <a:xfrm>
              <a:off x="6282794" y="5688902"/>
              <a:ext cx="1243664" cy="25824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創新媒體實務應用</a:t>
              </a:r>
            </a:p>
          </p:txBody>
        </p:sp>
        <p:sp>
          <p:nvSpPr>
            <p:cNvPr id="109" name="圓角矩形 108"/>
            <p:cNvSpPr/>
            <p:nvPr/>
          </p:nvSpPr>
          <p:spPr>
            <a:xfrm>
              <a:off x="4743402" y="4283199"/>
              <a:ext cx="1263129" cy="33968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行動裝置程式設計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Android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圓角矩形 109"/>
            <p:cNvSpPr/>
            <p:nvPr/>
          </p:nvSpPr>
          <p:spPr>
            <a:xfrm>
              <a:off x="7624159" y="5060032"/>
              <a:ext cx="1008000" cy="31561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展示科技應用</a:t>
              </a:r>
            </a:p>
          </p:txBody>
        </p:sp>
        <p:sp>
          <p:nvSpPr>
            <p:cNvPr id="111" name="圓角矩形 110"/>
            <p:cNvSpPr/>
            <p:nvPr/>
          </p:nvSpPr>
          <p:spPr>
            <a:xfrm>
              <a:off x="7624159" y="3204924"/>
              <a:ext cx="1008000" cy="37806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電玩製作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Unity(C#)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2" name="圓角矩形 111"/>
            <p:cNvSpPr/>
            <p:nvPr/>
          </p:nvSpPr>
          <p:spPr>
            <a:xfrm>
              <a:off x="7624159" y="2362644"/>
              <a:ext cx="1008000" cy="34684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網路社群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媒體分析</a:t>
              </a:r>
            </a:p>
          </p:txBody>
        </p:sp>
        <p:sp>
          <p:nvSpPr>
            <p:cNvPr id="113" name="圓角矩形 112"/>
            <p:cNvSpPr/>
            <p:nvPr/>
          </p:nvSpPr>
          <p:spPr>
            <a:xfrm>
              <a:off x="6282794" y="4700794"/>
              <a:ext cx="11705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人機互動實務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Arduino</a:t>
              </a:r>
              <a:endParaRPr lang="zh-TW" altLang="en-US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圓角矩形 113"/>
            <p:cNvSpPr/>
            <p:nvPr/>
          </p:nvSpPr>
          <p:spPr>
            <a:xfrm>
              <a:off x="7624159" y="4700794"/>
              <a:ext cx="10080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混合實境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圓角矩形 114"/>
            <p:cNvSpPr/>
            <p:nvPr/>
          </p:nvSpPr>
          <p:spPr>
            <a:xfrm>
              <a:off x="9061362" y="6007958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專題製作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圓角矩形 115"/>
            <p:cNvSpPr/>
            <p:nvPr/>
          </p:nvSpPr>
          <p:spPr>
            <a:xfrm>
              <a:off x="9061362" y="5671462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專業實習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圓角矩形 116"/>
            <p:cNvSpPr/>
            <p:nvPr/>
          </p:nvSpPr>
          <p:spPr>
            <a:xfrm>
              <a:off x="9061362" y="1957003"/>
              <a:ext cx="1365370" cy="32482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大數據創新應用專題</a:t>
              </a:r>
            </a:p>
          </p:txBody>
        </p:sp>
        <p:sp>
          <p:nvSpPr>
            <p:cNvPr id="118" name="圓角矩形 117"/>
            <p:cNvSpPr/>
            <p:nvPr/>
          </p:nvSpPr>
          <p:spPr>
            <a:xfrm>
              <a:off x="9061362" y="2355505"/>
              <a:ext cx="1008000" cy="36112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社群媒體專題 </a:t>
              </a:r>
              <a:r>
                <a:rPr lang="en-US" altLang="zh-TW" sz="600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App+Web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圓角矩形 118"/>
            <p:cNvSpPr/>
            <p:nvPr/>
          </p:nvSpPr>
          <p:spPr>
            <a:xfrm>
              <a:off x="10296002" y="4700794"/>
              <a:ext cx="10080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穿戴式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圓角矩形 119"/>
            <p:cNvSpPr/>
            <p:nvPr/>
          </p:nvSpPr>
          <p:spPr>
            <a:xfrm>
              <a:off x="9061362" y="4700794"/>
              <a:ext cx="10080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穿戴式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圓角矩形 120"/>
            <p:cNvSpPr/>
            <p:nvPr/>
          </p:nvSpPr>
          <p:spPr>
            <a:xfrm>
              <a:off x="6282794" y="4291079"/>
              <a:ext cx="1170500" cy="33180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使用者介面設計</a:t>
              </a:r>
              <a:endParaRPr lang="zh-TW" altLang="en-US" sz="7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3601353" y="4283199"/>
              <a:ext cx="1010917" cy="33968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Java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  <a:endParaRPr lang="zh-TW" altLang="en-US" sz="7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23" name="直線接點 122"/>
            <p:cNvCxnSpPr/>
            <p:nvPr/>
          </p:nvCxnSpPr>
          <p:spPr>
            <a:xfrm flipV="1">
              <a:off x="4841646" y="4131996"/>
              <a:ext cx="3840318" cy="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4" name="直線接點 123"/>
            <p:cNvCxnSpPr/>
            <p:nvPr/>
          </p:nvCxnSpPr>
          <p:spPr>
            <a:xfrm flipV="1">
              <a:off x="2307771" y="5471494"/>
              <a:ext cx="9054040" cy="3302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5" name="左大括弧 124"/>
            <p:cNvSpPr/>
            <p:nvPr/>
          </p:nvSpPr>
          <p:spPr>
            <a:xfrm>
              <a:off x="759119" y="878614"/>
              <a:ext cx="206932" cy="965846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6" name="文字方塊 125"/>
            <p:cNvSpPr txBox="1"/>
            <p:nvPr/>
          </p:nvSpPr>
          <p:spPr>
            <a:xfrm>
              <a:off x="389192" y="1123445"/>
              <a:ext cx="492001" cy="6295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</a:t>
              </a:r>
            </a:p>
          </p:txBody>
        </p:sp>
        <p:sp>
          <p:nvSpPr>
            <p:cNvPr id="127" name="左大括弧 126"/>
            <p:cNvSpPr/>
            <p:nvPr/>
          </p:nvSpPr>
          <p:spPr>
            <a:xfrm>
              <a:off x="4543840" y="1935963"/>
              <a:ext cx="134168" cy="989912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文字方塊 127"/>
            <p:cNvSpPr txBox="1"/>
            <p:nvPr/>
          </p:nvSpPr>
          <p:spPr>
            <a:xfrm>
              <a:off x="4072693" y="2118966"/>
              <a:ext cx="501840" cy="6262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網頁</a:t>
              </a:r>
            </a:p>
          </p:txBody>
        </p:sp>
        <p:sp>
          <p:nvSpPr>
            <p:cNvPr id="129" name="左大括弧 128"/>
            <p:cNvSpPr/>
            <p:nvPr/>
          </p:nvSpPr>
          <p:spPr>
            <a:xfrm>
              <a:off x="4470254" y="3136533"/>
              <a:ext cx="268559" cy="948210"/>
            </a:xfrm>
            <a:prstGeom prst="leftBrac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4072693" y="3327667"/>
              <a:ext cx="501840" cy="7128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遊戲</a:t>
              </a:r>
            </a:p>
          </p:txBody>
        </p:sp>
        <p:sp>
          <p:nvSpPr>
            <p:cNvPr id="131" name="左大括弧 130"/>
            <p:cNvSpPr/>
            <p:nvPr/>
          </p:nvSpPr>
          <p:spPr>
            <a:xfrm>
              <a:off x="2016534" y="4315000"/>
              <a:ext cx="209932" cy="1140102"/>
            </a:xfrm>
            <a:prstGeom prst="leftBrac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文字方塊 131"/>
            <p:cNvSpPr txBox="1"/>
            <p:nvPr/>
          </p:nvSpPr>
          <p:spPr>
            <a:xfrm>
              <a:off x="1601851" y="4673521"/>
              <a:ext cx="501840" cy="6570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</a:t>
              </a:r>
            </a:p>
          </p:txBody>
        </p:sp>
        <p:cxnSp>
          <p:nvCxnSpPr>
            <p:cNvPr id="133" name="直線接點 132"/>
            <p:cNvCxnSpPr/>
            <p:nvPr/>
          </p:nvCxnSpPr>
          <p:spPr>
            <a:xfrm flipV="1">
              <a:off x="4858788" y="2925875"/>
              <a:ext cx="5437213" cy="16603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936FD5-2731-4FD7-838F-83427687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284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707559A-635A-43F2-BDB2-1E0C3BCB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有什麼選擇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40F76BA-D9EA-4DCF-95D0-65373CA2D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972E8D-E56E-4B6E-A9FE-CF7EE224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807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群組 74"/>
          <p:cNvGrpSpPr/>
          <p:nvPr/>
        </p:nvGrpSpPr>
        <p:grpSpPr>
          <a:xfrm>
            <a:off x="1489462" y="124772"/>
            <a:ext cx="8903077" cy="4841949"/>
            <a:chOff x="389192" y="409576"/>
            <a:chExt cx="11385713" cy="6152722"/>
          </a:xfrm>
        </p:grpSpPr>
        <p:sp>
          <p:nvSpPr>
            <p:cNvPr id="76" name="矩形 75"/>
            <p:cNvSpPr/>
            <p:nvPr/>
          </p:nvSpPr>
          <p:spPr>
            <a:xfrm>
              <a:off x="514350" y="409576"/>
              <a:ext cx="11260555" cy="615272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6240361" y="794073"/>
              <a:ext cx="2550695" cy="557463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959495" y="794073"/>
              <a:ext cx="2550695" cy="55746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3521231" y="794074"/>
              <a:ext cx="2550695" cy="55746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812248" y="794074"/>
              <a:ext cx="2550695" cy="55746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圓角矩形 80"/>
            <p:cNvSpPr/>
            <p:nvPr/>
          </p:nvSpPr>
          <p:spPr>
            <a:xfrm>
              <a:off x="930567" y="1380864"/>
              <a:ext cx="1208288" cy="33205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程式設計實習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圓角矩形 81"/>
            <p:cNvSpPr/>
            <p:nvPr/>
          </p:nvSpPr>
          <p:spPr>
            <a:xfrm>
              <a:off x="2180803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C++</a:t>
              </a:r>
            </a:p>
          </p:txBody>
        </p:sp>
        <p:sp>
          <p:nvSpPr>
            <p:cNvPr id="83" name="圓角矩形 82"/>
            <p:cNvSpPr/>
            <p:nvPr/>
          </p:nvSpPr>
          <p:spPr>
            <a:xfrm>
              <a:off x="3601353" y="1373458"/>
              <a:ext cx="1292282" cy="350284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視窗應用程式設計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C#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圓角矩形 83"/>
            <p:cNvSpPr/>
            <p:nvPr/>
          </p:nvSpPr>
          <p:spPr>
            <a:xfrm>
              <a:off x="3601353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資料結構 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C++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5" name="圓角矩形 84"/>
            <p:cNvSpPr/>
            <p:nvPr/>
          </p:nvSpPr>
          <p:spPr>
            <a:xfrm>
              <a:off x="4743402" y="1957003"/>
              <a:ext cx="1263129" cy="33092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網頁遊戲程式設計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html,css</a:t>
              </a:r>
              <a:r>
                <a:rPr lang="en-US" altLang="zh-TW" sz="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,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javascript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86" name="圓角矩形 85"/>
            <p:cNvSpPr/>
            <p:nvPr/>
          </p:nvSpPr>
          <p:spPr>
            <a:xfrm>
              <a:off x="10296002" y="6009387"/>
              <a:ext cx="1008000" cy="28514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專題製作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圓角矩形 86"/>
            <p:cNvSpPr/>
            <p:nvPr/>
          </p:nvSpPr>
          <p:spPr>
            <a:xfrm>
              <a:off x="4743401" y="2362644"/>
              <a:ext cx="1232244" cy="36122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網路資料庫系統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MySQL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圓角矩形 87"/>
            <p:cNvSpPr/>
            <p:nvPr/>
          </p:nvSpPr>
          <p:spPr>
            <a:xfrm>
              <a:off x="6282794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電腦圖學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C#, OpenGL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圓角矩形 88"/>
            <p:cNvSpPr/>
            <p:nvPr/>
          </p:nvSpPr>
          <p:spPr>
            <a:xfrm>
              <a:off x="4743402" y="3205552"/>
              <a:ext cx="1111475" cy="37681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遊戲程式設計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 2D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圓角矩形 89"/>
            <p:cNvSpPr/>
            <p:nvPr/>
          </p:nvSpPr>
          <p:spPr>
            <a:xfrm>
              <a:off x="930567" y="3308484"/>
              <a:ext cx="1008000" cy="26181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資訊概論</a:t>
              </a:r>
            </a:p>
          </p:txBody>
        </p:sp>
        <p:sp>
          <p:nvSpPr>
            <p:cNvPr id="91" name="圓角矩形 90"/>
            <p:cNvSpPr/>
            <p:nvPr/>
          </p:nvSpPr>
          <p:spPr>
            <a:xfrm>
              <a:off x="930567" y="5674025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設計概論</a:t>
              </a:r>
            </a:p>
          </p:txBody>
        </p:sp>
        <p:sp>
          <p:nvSpPr>
            <p:cNvPr id="92" name="圓角矩形 91"/>
            <p:cNvSpPr/>
            <p:nvPr/>
          </p:nvSpPr>
          <p:spPr>
            <a:xfrm>
              <a:off x="6282794" y="2362644"/>
              <a:ext cx="1093839" cy="34684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網站設計專題</a:t>
              </a:r>
              <a:r>
                <a:rPr lang="en-US" altLang="zh-TW" sz="600" b="1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Javascript</a:t>
              </a:r>
              <a:r>
                <a:rPr lang="zh-TW" altLang="en-US" sz="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</a:t>
              </a:r>
              <a:r>
                <a:rPr lang="en-US" altLang="zh-TW" sz="600" b="1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php</a:t>
              </a:r>
              <a:endParaRPr lang="en-US" altLang="zh-TW" sz="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93" name="文字方塊 92"/>
            <p:cNvSpPr txBox="1"/>
            <p:nvPr/>
          </p:nvSpPr>
          <p:spPr>
            <a:xfrm>
              <a:off x="1270443" y="503422"/>
              <a:ext cx="9891673" cy="26398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一上                                 一下                                         二上                               二下                                       三上                                三下                                        四上                                  四下</a:t>
              </a:r>
            </a:p>
          </p:txBody>
        </p:sp>
        <p:sp>
          <p:nvSpPr>
            <p:cNvPr id="95" name="圓角矩形 94"/>
            <p:cNvSpPr/>
            <p:nvPr/>
          </p:nvSpPr>
          <p:spPr>
            <a:xfrm>
              <a:off x="930567" y="929448"/>
              <a:ext cx="1008000" cy="36271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 </a:t>
              </a:r>
              <a:r>
                <a:rPr lang="en-US" altLang="en-US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C++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圓角矩形 95"/>
            <p:cNvSpPr/>
            <p:nvPr/>
          </p:nvSpPr>
          <p:spPr>
            <a:xfrm>
              <a:off x="2180803" y="1380863"/>
              <a:ext cx="1171988" cy="33205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程式設計實習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97" name="圓角矩形 96"/>
            <p:cNvSpPr/>
            <p:nvPr/>
          </p:nvSpPr>
          <p:spPr>
            <a:xfrm>
              <a:off x="2180803" y="5674025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數位影像處理</a:t>
              </a:r>
            </a:p>
          </p:txBody>
        </p:sp>
        <p:sp>
          <p:nvSpPr>
            <p:cNvPr id="98" name="圓角矩形 97"/>
            <p:cNvSpPr/>
            <p:nvPr/>
          </p:nvSpPr>
          <p:spPr>
            <a:xfrm>
              <a:off x="2046768" y="6008674"/>
              <a:ext cx="1274158" cy="28585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數位音像設計基礎</a:t>
              </a:r>
            </a:p>
          </p:txBody>
        </p:sp>
        <p:sp>
          <p:nvSpPr>
            <p:cNvPr id="99" name="圓角矩形 98"/>
            <p:cNvSpPr/>
            <p:nvPr/>
          </p:nvSpPr>
          <p:spPr>
            <a:xfrm>
              <a:off x="930567" y="3639886"/>
              <a:ext cx="1008000" cy="26181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微積分概論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圓角矩形 99"/>
            <p:cNvSpPr/>
            <p:nvPr/>
          </p:nvSpPr>
          <p:spPr>
            <a:xfrm>
              <a:off x="930567" y="6008673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智慧財產權</a:t>
              </a:r>
            </a:p>
          </p:txBody>
        </p:sp>
        <p:sp>
          <p:nvSpPr>
            <p:cNvPr id="101" name="圓角矩形 100"/>
            <p:cNvSpPr/>
            <p:nvPr/>
          </p:nvSpPr>
          <p:spPr>
            <a:xfrm>
              <a:off x="2180803" y="3497665"/>
              <a:ext cx="1008000" cy="261817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線性代數</a:t>
              </a:r>
            </a:p>
          </p:txBody>
        </p:sp>
        <p:sp>
          <p:nvSpPr>
            <p:cNvPr id="102" name="圓角矩形 101"/>
            <p:cNvSpPr/>
            <p:nvPr/>
          </p:nvSpPr>
          <p:spPr>
            <a:xfrm>
              <a:off x="2180803" y="4681005"/>
              <a:ext cx="1052169" cy="35454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多媒體概論</a:t>
              </a:r>
              <a:endParaRPr lang="zh-TW" altLang="en-US" sz="4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圓角矩形 102"/>
            <p:cNvSpPr/>
            <p:nvPr/>
          </p:nvSpPr>
          <p:spPr>
            <a:xfrm>
              <a:off x="3601353" y="5674025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互動腳本製作</a:t>
              </a: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圓角矩形 103"/>
            <p:cNvSpPr/>
            <p:nvPr/>
          </p:nvSpPr>
          <p:spPr>
            <a:xfrm>
              <a:off x="6282794" y="3648074"/>
              <a:ext cx="1111475" cy="365759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手機遊戲設計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 3D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圓角矩形 104"/>
            <p:cNvSpPr/>
            <p:nvPr/>
          </p:nvSpPr>
          <p:spPr>
            <a:xfrm>
              <a:off x="4743402" y="6008673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資訊隱私</a:t>
              </a:r>
            </a:p>
          </p:txBody>
        </p:sp>
        <p:sp>
          <p:nvSpPr>
            <p:cNvPr id="106" name="圓角矩形 105"/>
            <p:cNvSpPr/>
            <p:nvPr/>
          </p:nvSpPr>
          <p:spPr>
            <a:xfrm>
              <a:off x="4743402" y="4690898"/>
              <a:ext cx="1232244" cy="33312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人機互動概論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Arduino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圓角矩形 106"/>
            <p:cNvSpPr/>
            <p:nvPr/>
          </p:nvSpPr>
          <p:spPr>
            <a:xfrm>
              <a:off x="6282794" y="3193063"/>
              <a:ext cx="1111475" cy="38896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電玩企劃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圓角矩形 107"/>
            <p:cNvSpPr/>
            <p:nvPr/>
          </p:nvSpPr>
          <p:spPr>
            <a:xfrm>
              <a:off x="6282794" y="5688902"/>
              <a:ext cx="1243664" cy="25824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創新媒體實務應用</a:t>
              </a:r>
            </a:p>
          </p:txBody>
        </p:sp>
        <p:sp>
          <p:nvSpPr>
            <p:cNvPr id="109" name="圓角矩形 108"/>
            <p:cNvSpPr/>
            <p:nvPr/>
          </p:nvSpPr>
          <p:spPr>
            <a:xfrm>
              <a:off x="4743402" y="4283199"/>
              <a:ext cx="1263129" cy="33968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行動裝置程式設計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Android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圓角矩形 109"/>
            <p:cNvSpPr/>
            <p:nvPr/>
          </p:nvSpPr>
          <p:spPr>
            <a:xfrm>
              <a:off x="7624159" y="5060032"/>
              <a:ext cx="1008000" cy="31561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展示科技應用</a:t>
              </a:r>
            </a:p>
          </p:txBody>
        </p:sp>
        <p:sp>
          <p:nvSpPr>
            <p:cNvPr id="111" name="圓角矩形 110"/>
            <p:cNvSpPr/>
            <p:nvPr/>
          </p:nvSpPr>
          <p:spPr>
            <a:xfrm>
              <a:off x="7624159" y="3204924"/>
              <a:ext cx="1008000" cy="37806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電玩製作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Unity(C#)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2" name="圓角矩形 111"/>
            <p:cNvSpPr/>
            <p:nvPr/>
          </p:nvSpPr>
          <p:spPr>
            <a:xfrm>
              <a:off x="7624159" y="2362644"/>
              <a:ext cx="1008000" cy="34684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網路社群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媒體分析</a:t>
              </a:r>
            </a:p>
          </p:txBody>
        </p:sp>
        <p:sp>
          <p:nvSpPr>
            <p:cNvPr id="113" name="圓角矩形 112"/>
            <p:cNvSpPr/>
            <p:nvPr/>
          </p:nvSpPr>
          <p:spPr>
            <a:xfrm>
              <a:off x="6282794" y="4700794"/>
              <a:ext cx="11705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人機互動實務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Arduino</a:t>
              </a:r>
              <a:endParaRPr lang="zh-TW" altLang="en-US" sz="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圓角矩形 113"/>
            <p:cNvSpPr/>
            <p:nvPr/>
          </p:nvSpPr>
          <p:spPr>
            <a:xfrm>
              <a:off x="7624159" y="4700794"/>
              <a:ext cx="10080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混合實境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Unity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圓角矩形 114"/>
            <p:cNvSpPr/>
            <p:nvPr/>
          </p:nvSpPr>
          <p:spPr>
            <a:xfrm>
              <a:off x="9061362" y="6007958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專題製作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圓角矩形 115"/>
            <p:cNvSpPr/>
            <p:nvPr/>
          </p:nvSpPr>
          <p:spPr>
            <a:xfrm>
              <a:off x="9061362" y="5671462"/>
              <a:ext cx="1008000" cy="288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專業實習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圓角矩形 116"/>
            <p:cNvSpPr/>
            <p:nvPr/>
          </p:nvSpPr>
          <p:spPr>
            <a:xfrm>
              <a:off x="9061362" y="1957003"/>
              <a:ext cx="1365370" cy="32482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大數據創新應用專題</a:t>
              </a:r>
            </a:p>
          </p:txBody>
        </p:sp>
        <p:sp>
          <p:nvSpPr>
            <p:cNvPr id="118" name="圓角矩形 117"/>
            <p:cNvSpPr/>
            <p:nvPr/>
          </p:nvSpPr>
          <p:spPr>
            <a:xfrm>
              <a:off x="9061362" y="2355505"/>
              <a:ext cx="1008000" cy="36112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社群媒體專題 </a:t>
              </a:r>
              <a:r>
                <a:rPr lang="en-US" altLang="zh-TW" sz="600" dirty="0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App+Web</a:t>
              </a:r>
              <a:r>
                <a:rPr lang="en-US" altLang="zh-TW" sz="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圓角矩形 118"/>
            <p:cNvSpPr/>
            <p:nvPr/>
          </p:nvSpPr>
          <p:spPr>
            <a:xfrm>
              <a:off x="10296002" y="4700794"/>
              <a:ext cx="10080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穿戴式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圓角矩形 119"/>
            <p:cNvSpPr/>
            <p:nvPr/>
          </p:nvSpPr>
          <p:spPr>
            <a:xfrm>
              <a:off x="9061362" y="4700794"/>
              <a:ext cx="1008000" cy="31170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穿戴式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圓角矩形 120"/>
            <p:cNvSpPr/>
            <p:nvPr/>
          </p:nvSpPr>
          <p:spPr>
            <a:xfrm>
              <a:off x="6282794" y="4291079"/>
              <a:ext cx="1170500" cy="33180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使用者介面設計</a:t>
              </a:r>
              <a:endParaRPr lang="zh-TW" altLang="en-US" sz="7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3601353" y="4283199"/>
              <a:ext cx="1010917" cy="33968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Java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  <a:endParaRPr lang="zh-TW" altLang="en-US" sz="7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23" name="直線接點 122"/>
            <p:cNvCxnSpPr/>
            <p:nvPr/>
          </p:nvCxnSpPr>
          <p:spPr>
            <a:xfrm flipV="1">
              <a:off x="4841646" y="4131996"/>
              <a:ext cx="3840318" cy="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4" name="直線接點 123"/>
            <p:cNvCxnSpPr/>
            <p:nvPr/>
          </p:nvCxnSpPr>
          <p:spPr>
            <a:xfrm flipV="1">
              <a:off x="2307771" y="5471494"/>
              <a:ext cx="9054040" cy="3302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5" name="左大括弧 124"/>
            <p:cNvSpPr/>
            <p:nvPr/>
          </p:nvSpPr>
          <p:spPr>
            <a:xfrm>
              <a:off x="759119" y="878614"/>
              <a:ext cx="206932" cy="965846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6" name="文字方塊 125"/>
            <p:cNvSpPr txBox="1"/>
            <p:nvPr/>
          </p:nvSpPr>
          <p:spPr>
            <a:xfrm>
              <a:off x="389192" y="1123445"/>
              <a:ext cx="492001" cy="6295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</a:t>
              </a:r>
            </a:p>
          </p:txBody>
        </p:sp>
        <p:sp>
          <p:nvSpPr>
            <p:cNvPr id="127" name="左大括弧 126"/>
            <p:cNvSpPr/>
            <p:nvPr/>
          </p:nvSpPr>
          <p:spPr>
            <a:xfrm>
              <a:off x="4543840" y="1935963"/>
              <a:ext cx="134168" cy="989912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文字方塊 127"/>
            <p:cNvSpPr txBox="1"/>
            <p:nvPr/>
          </p:nvSpPr>
          <p:spPr>
            <a:xfrm>
              <a:off x="4072693" y="2118966"/>
              <a:ext cx="501840" cy="6262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網頁</a:t>
              </a:r>
            </a:p>
          </p:txBody>
        </p:sp>
        <p:sp>
          <p:nvSpPr>
            <p:cNvPr id="129" name="左大括弧 128"/>
            <p:cNvSpPr/>
            <p:nvPr/>
          </p:nvSpPr>
          <p:spPr>
            <a:xfrm>
              <a:off x="4470254" y="3136533"/>
              <a:ext cx="268559" cy="948210"/>
            </a:xfrm>
            <a:prstGeom prst="leftBrac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4072693" y="3327667"/>
              <a:ext cx="501840" cy="71282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遊戲</a:t>
              </a:r>
            </a:p>
          </p:txBody>
        </p:sp>
        <p:sp>
          <p:nvSpPr>
            <p:cNvPr id="131" name="左大括弧 130"/>
            <p:cNvSpPr/>
            <p:nvPr/>
          </p:nvSpPr>
          <p:spPr>
            <a:xfrm>
              <a:off x="2016534" y="4315000"/>
              <a:ext cx="209932" cy="1140102"/>
            </a:xfrm>
            <a:prstGeom prst="leftBrace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文字方塊 131"/>
            <p:cNvSpPr txBox="1"/>
            <p:nvPr/>
          </p:nvSpPr>
          <p:spPr>
            <a:xfrm>
              <a:off x="1601851" y="4673521"/>
              <a:ext cx="501840" cy="65709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3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</a:t>
              </a:r>
            </a:p>
          </p:txBody>
        </p:sp>
        <p:cxnSp>
          <p:nvCxnSpPr>
            <p:cNvPr id="133" name="直線接點 132"/>
            <p:cNvCxnSpPr/>
            <p:nvPr/>
          </p:nvCxnSpPr>
          <p:spPr>
            <a:xfrm flipV="1">
              <a:off x="4858788" y="2925875"/>
              <a:ext cx="5437213" cy="16603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E52BEFE-D8F0-4B25-9A13-AB2180D1C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579545"/>
              </p:ext>
            </p:extLst>
          </p:nvPr>
        </p:nvGraphicFramePr>
        <p:xfrm>
          <a:off x="1618451" y="5415104"/>
          <a:ext cx="8567093" cy="77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533">
                  <a:extLst>
                    <a:ext uri="{9D8B030D-6E8A-4147-A177-3AD203B41FA5}">
                      <a16:colId xmlns:a16="http://schemas.microsoft.com/office/drawing/2014/main" val="1567695674"/>
                    </a:ext>
                  </a:extLst>
                </a:gridCol>
                <a:gridCol w="907435">
                  <a:extLst>
                    <a:ext uri="{9D8B030D-6E8A-4147-A177-3AD203B41FA5}">
                      <a16:colId xmlns:a16="http://schemas.microsoft.com/office/drawing/2014/main" val="4244113285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1956866089"/>
                    </a:ext>
                  </a:extLst>
                </a:gridCol>
                <a:gridCol w="1118587">
                  <a:extLst>
                    <a:ext uri="{9D8B030D-6E8A-4147-A177-3AD203B41FA5}">
                      <a16:colId xmlns:a16="http://schemas.microsoft.com/office/drawing/2014/main" val="562073850"/>
                    </a:ext>
                  </a:extLst>
                </a:gridCol>
                <a:gridCol w="958788">
                  <a:extLst>
                    <a:ext uri="{9D8B030D-6E8A-4147-A177-3AD203B41FA5}">
                      <a16:colId xmlns:a16="http://schemas.microsoft.com/office/drawing/2014/main" val="1221447745"/>
                    </a:ext>
                  </a:extLst>
                </a:gridCol>
                <a:gridCol w="1242874">
                  <a:extLst>
                    <a:ext uri="{9D8B030D-6E8A-4147-A177-3AD203B41FA5}">
                      <a16:colId xmlns:a16="http://schemas.microsoft.com/office/drawing/2014/main" val="1264900074"/>
                    </a:ext>
                  </a:extLst>
                </a:gridCol>
                <a:gridCol w="2026965">
                  <a:extLst>
                    <a:ext uri="{9D8B030D-6E8A-4147-A177-3AD203B41FA5}">
                      <a16:colId xmlns:a16="http://schemas.microsoft.com/office/drawing/2014/main" val="4229254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900" dirty="0"/>
                        <a:t>數學家教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智產局工讀生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900" dirty="0"/>
                        <a:t>美工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外包加字幕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改機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900" dirty="0"/>
                        <a:t>網頁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海報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動畫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900" dirty="0"/>
                        <a:t>APP</a:t>
                      </a:r>
                      <a:r>
                        <a:rPr lang="zh-TW" altLang="en-US" sz="900" dirty="0"/>
                        <a:t>開發</a:t>
                      </a:r>
                      <a:endParaRPr lang="en-US" altLang="zh-TW" sz="900" dirty="0"/>
                    </a:p>
                    <a:p>
                      <a:endParaRPr lang="zh-TW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900" dirty="0"/>
                        <a:t>畫圖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建模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遊戲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900" dirty="0"/>
                        <a:t>網拍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互動開發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貼圖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加字幕</a:t>
                      </a:r>
                      <a:endParaRPr lang="en-US" altLang="zh-TW" sz="900" dirty="0"/>
                    </a:p>
                    <a:p>
                      <a:r>
                        <a:rPr lang="zh-TW" altLang="en-US" sz="900" dirty="0"/>
                        <a:t>剪接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900" dirty="0"/>
                        <a:t>什麼都可以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257726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A2B2751-EB16-424A-97F1-6CCF9FC5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63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77818-E762-4050-95F3-59D5B24A1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先了解一下大家來的動機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A0F050D-FD6A-4802-AEC0-0BCFB9B9C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50D4C5-4A48-4DB4-BF9D-148096A0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683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設計組 學習地圖</a:t>
            </a:r>
          </a:p>
        </p:txBody>
      </p:sp>
      <p:grpSp>
        <p:nvGrpSpPr>
          <p:cNvPr id="72" name="群組 71"/>
          <p:cNvGrpSpPr/>
          <p:nvPr/>
        </p:nvGrpSpPr>
        <p:grpSpPr>
          <a:xfrm>
            <a:off x="1722278" y="1646468"/>
            <a:ext cx="8784976" cy="4929398"/>
            <a:chOff x="198278" y="1646468"/>
            <a:chExt cx="8784976" cy="4929398"/>
          </a:xfrm>
        </p:grpSpPr>
        <p:sp>
          <p:nvSpPr>
            <p:cNvPr id="73" name="文字方塊 72"/>
            <p:cNvSpPr txBox="1"/>
            <p:nvPr/>
          </p:nvSpPr>
          <p:spPr>
            <a:xfrm>
              <a:off x="467544" y="6237312"/>
              <a:ext cx="5077031" cy="3385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※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上表僅列出部分課程，詳細課程請參閱必選修科目表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198278" y="1646468"/>
              <a:ext cx="8784976" cy="49284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4699037" y="1934411"/>
              <a:ext cx="1913021" cy="442057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6738388" y="1934411"/>
              <a:ext cx="1913021" cy="44205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654300" y="1938306"/>
              <a:ext cx="1913021" cy="44205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653357" y="1937239"/>
              <a:ext cx="1913021" cy="44205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圓角矩形 78"/>
            <p:cNvSpPr/>
            <p:nvPr/>
          </p:nvSpPr>
          <p:spPr>
            <a:xfrm>
              <a:off x="746764" y="2654601"/>
              <a:ext cx="758042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設計史</a:t>
              </a:r>
            </a:p>
          </p:txBody>
        </p:sp>
        <p:sp>
          <p:nvSpPr>
            <p:cNvPr id="80" name="圓角矩形 79"/>
            <p:cNvSpPr/>
            <p:nvPr/>
          </p:nvSpPr>
          <p:spPr>
            <a:xfrm>
              <a:off x="1619672" y="2348879"/>
              <a:ext cx="780445" cy="24519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藝術基礎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創意素描</a:t>
              </a:r>
            </a:p>
          </p:txBody>
        </p:sp>
        <p:sp>
          <p:nvSpPr>
            <p:cNvPr id="81" name="圓角矩形 80"/>
            <p:cNvSpPr/>
            <p:nvPr/>
          </p:nvSpPr>
          <p:spPr>
            <a:xfrm>
              <a:off x="5541339" y="2654601"/>
              <a:ext cx="1023698" cy="21471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作品集設計與展現</a:t>
              </a:r>
            </a:p>
          </p:txBody>
        </p:sp>
        <p:sp>
          <p:nvSpPr>
            <p:cNvPr id="82" name="圓角矩形 81"/>
            <p:cNvSpPr/>
            <p:nvPr/>
          </p:nvSpPr>
          <p:spPr>
            <a:xfrm>
              <a:off x="2736415" y="204400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電腦繪圖</a:t>
              </a:r>
            </a:p>
          </p:txBody>
        </p:sp>
        <p:sp>
          <p:nvSpPr>
            <p:cNvPr id="83" name="圓角矩形 82"/>
            <p:cNvSpPr/>
            <p:nvPr/>
          </p:nvSpPr>
          <p:spPr>
            <a:xfrm>
              <a:off x="3633992" y="4832591"/>
              <a:ext cx="872599" cy="20527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雲端策展與執行</a:t>
              </a:r>
            </a:p>
          </p:txBody>
        </p:sp>
        <p:sp>
          <p:nvSpPr>
            <p:cNvPr id="84" name="圓角矩形 83"/>
            <p:cNvSpPr/>
            <p:nvPr/>
          </p:nvSpPr>
          <p:spPr>
            <a:xfrm>
              <a:off x="5728076" y="2044008"/>
              <a:ext cx="843686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設計繪畫</a:t>
              </a:r>
            </a:p>
          </p:txBody>
        </p:sp>
        <p:sp>
          <p:nvSpPr>
            <p:cNvPr id="85" name="圓角矩形 84"/>
            <p:cNvSpPr/>
            <p:nvPr/>
          </p:nvSpPr>
          <p:spPr>
            <a:xfrm>
              <a:off x="2736415" y="3336819"/>
              <a:ext cx="833607" cy="21528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動畫概論</a:t>
              </a:r>
              <a:endParaRPr lang="zh-TW" altLang="en-US" sz="7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圓角矩形 85"/>
            <p:cNvSpPr/>
            <p:nvPr/>
          </p:nvSpPr>
          <p:spPr>
            <a:xfrm>
              <a:off x="746764" y="204400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設計概論</a:t>
              </a:r>
            </a:p>
          </p:txBody>
        </p:sp>
        <p:sp>
          <p:nvSpPr>
            <p:cNvPr id="87" name="文字方塊 86"/>
            <p:cNvSpPr txBox="1"/>
            <p:nvPr/>
          </p:nvSpPr>
          <p:spPr>
            <a:xfrm>
              <a:off x="971600" y="1716423"/>
              <a:ext cx="7590539" cy="2077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一上                                 一下                                  二上                                二下                                      三上                                三下                                      四上                                  四下</a:t>
              </a:r>
            </a:p>
          </p:txBody>
        </p:sp>
        <p:sp>
          <p:nvSpPr>
            <p:cNvPr id="88" name="圓角矩形 87"/>
            <p:cNvSpPr/>
            <p:nvPr/>
          </p:nvSpPr>
          <p:spPr>
            <a:xfrm>
              <a:off x="746764" y="2348879"/>
              <a:ext cx="756000" cy="245198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藝術基礎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素描</a:t>
              </a:r>
            </a:p>
          </p:txBody>
        </p:sp>
        <p:sp>
          <p:nvSpPr>
            <p:cNvPr id="89" name="圓角矩形 88"/>
            <p:cNvSpPr/>
            <p:nvPr/>
          </p:nvSpPr>
          <p:spPr>
            <a:xfrm>
              <a:off x="1619672" y="204400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色彩學</a:t>
              </a:r>
            </a:p>
          </p:txBody>
        </p:sp>
        <p:sp>
          <p:nvSpPr>
            <p:cNvPr id="90" name="圓角矩形 89"/>
            <p:cNvSpPr/>
            <p:nvPr/>
          </p:nvSpPr>
          <p:spPr>
            <a:xfrm>
              <a:off x="746764" y="518456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智慧財產權</a:t>
              </a:r>
            </a:p>
          </p:txBody>
        </p:sp>
        <p:sp>
          <p:nvSpPr>
            <p:cNvPr id="91" name="圓角矩形 90"/>
            <p:cNvSpPr/>
            <p:nvPr/>
          </p:nvSpPr>
          <p:spPr>
            <a:xfrm>
              <a:off x="4731338" y="3336460"/>
              <a:ext cx="793497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7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影視製作專題</a:t>
              </a:r>
            </a:p>
            <a:p>
              <a:pPr algn="ctr"/>
              <a:endParaRPr lang="zh-TW" altLang="en-US" sz="7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圓角矩形 91"/>
            <p:cNvSpPr/>
            <p:nvPr/>
          </p:nvSpPr>
          <p:spPr>
            <a:xfrm>
              <a:off x="3633992" y="204400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平面設計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圓角矩形 92"/>
            <p:cNvSpPr/>
            <p:nvPr/>
          </p:nvSpPr>
          <p:spPr>
            <a:xfrm>
              <a:off x="3633992" y="518456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資訊隱私</a:t>
              </a:r>
            </a:p>
          </p:txBody>
        </p:sp>
        <p:sp>
          <p:nvSpPr>
            <p:cNvPr id="94" name="圓角矩形 93"/>
            <p:cNvSpPr/>
            <p:nvPr/>
          </p:nvSpPr>
          <p:spPr>
            <a:xfrm>
              <a:off x="1513177" y="3337575"/>
              <a:ext cx="970591" cy="21377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數位音像設計基礎</a:t>
              </a:r>
            </a:p>
          </p:txBody>
        </p:sp>
        <p:sp>
          <p:nvSpPr>
            <p:cNvPr id="95" name="圓角矩形 94"/>
            <p:cNvSpPr/>
            <p:nvPr/>
          </p:nvSpPr>
          <p:spPr>
            <a:xfrm>
              <a:off x="5793649" y="5154492"/>
              <a:ext cx="794575" cy="30531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電子商務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法律實務</a:t>
              </a:r>
            </a:p>
          </p:txBody>
        </p:sp>
        <p:sp>
          <p:nvSpPr>
            <p:cNvPr id="96" name="圓角矩形 95"/>
            <p:cNvSpPr/>
            <p:nvPr/>
          </p:nvSpPr>
          <p:spPr>
            <a:xfrm>
              <a:off x="5793650" y="4797152"/>
              <a:ext cx="794574" cy="30531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網路社群</a:t>
              </a: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媒體分析</a:t>
              </a:r>
            </a:p>
          </p:txBody>
        </p:sp>
        <p:sp>
          <p:nvSpPr>
            <p:cNvPr id="97" name="圓角矩形 96"/>
            <p:cNvSpPr/>
            <p:nvPr/>
          </p:nvSpPr>
          <p:spPr>
            <a:xfrm>
              <a:off x="6781904" y="4526280"/>
              <a:ext cx="1102464" cy="21373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大數據創新應用專題</a:t>
              </a:r>
            </a:p>
          </p:txBody>
        </p:sp>
        <p:sp>
          <p:nvSpPr>
            <p:cNvPr id="98" name="圓角矩形 97"/>
            <p:cNvSpPr/>
            <p:nvPr/>
          </p:nvSpPr>
          <p:spPr>
            <a:xfrm>
              <a:off x="6781904" y="4827228"/>
              <a:ext cx="817797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社群媒體專題</a:t>
              </a:r>
              <a:endParaRPr lang="zh-TW" altLang="en-US" sz="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圓角矩形 98"/>
            <p:cNvSpPr/>
            <p:nvPr/>
          </p:nvSpPr>
          <p:spPr>
            <a:xfrm>
              <a:off x="3633992" y="2654601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3D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電腦繪圖</a:t>
              </a:r>
            </a:p>
          </p:txBody>
        </p:sp>
        <p:sp>
          <p:nvSpPr>
            <p:cNvPr id="100" name="圓角矩形 99"/>
            <p:cNvSpPr/>
            <p:nvPr/>
          </p:nvSpPr>
          <p:spPr>
            <a:xfrm>
              <a:off x="4716016" y="2654601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3D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電腦動畫</a:t>
              </a:r>
            </a:p>
          </p:txBody>
        </p:sp>
        <p:cxnSp>
          <p:nvCxnSpPr>
            <p:cNvPr id="101" name="直線接點 100"/>
            <p:cNvCxnSpPr/>
            <p:nvPr/>
          </p:nvCxnSpPr>
          <p:spPr>
            <a:xfrm>
              <a:off x="3667950" y="3645024"/>
              <a:ext cx="2920274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2" name="直線接點 101"/>
            <p:cNvCxnSpPr/>
            <p:nvPr/>
          </p:nvCxnSpPr>
          <p:spPr>
            <a:xfrm flipV="1">
              <a:off x="5728076" y="5608052"/>
              <a:ext cx="2861474" cy="986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3" name="左大括弧 102"/>
            <p:cNvSpPr/>
            <p:nvPr/>
          </p:nvSpPr>
          <p:spPr>
            <a:xfrm>
              <a:off x="629492" y="2067416"/>
              <a:ext cx="147831" cy="847541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n w="28575">
                  <a:solidFill>
                    <a:prstClr val="black"/>
                  </a:solidFill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文字方塊 103"/>
            <p:cNvSpPr txBox="1"/>
            <p:nvPr/>
          </p:nvSpPr>
          <p:spPr>
            <a:xfrm>
              <a:off x="318492" y="1924172"/>
              <a:ext cx="369332" cy="103550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視覺傳播設計</a:t>
              </a:r>
            </a:p>
          </p:txBody>
        </p:sp>
        <p:sp>
          <p:nvSpPr>
            <p:cNvPr id="105" name="左大括弧 104"/>
            <p:cNvSpPr/>
            <p:nvPr/>
          </p:nvSpPr>
          <p:spPr>
            <a:xfrm>
              <a:off x="611560" y="4549076"/>
              <a:ext cx="183694" cy="880664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文字方塊 105"/>
            <p:cNvSpPr txBox="1"/>
            <p:nvPr/>
          </p:nvSpPr>
          <p:spPr>
            <a:xfrm>
              <a:off x="318492" y="4755798"/>
              <a:ext cx="369332" cy="85086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行動商務</a:t>
              </a:r>
            </a:p>
          </p:txBody>
        </p:sp>
        <p:sp>
          <p:nvSpPr>
            <p:cNvPr id="107" name="左大括弧 106"/>
            <p:cNvSpPr/>
            <p:nvPr/>
          </p:nvSpPr>
          <p:spPr>
            <a:xfrm>
              <a:off x="617978" y="2959676"/>
              <a:ext cx="170859" cy="550461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文字方塊 107"/>
            <p:cNvSpPr txBox="1"/>
            <p:nvPr/>
          </p:nvSpPr>
          <p:spPr>
            <a:xfrm>
              <a:off x="318492" y="3061774"/>
              <a:ext cx="369332" cy="6338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影視</a:t>
              </a:r>
            </a:p>
          </p:txBody>
        </p:sp>
        <p:sp>
          <p:nvSpPr>
            <p:cNvPr id="109" name="圓角矩形 108"/>
            <p:cNvSpPr/>
            <p:nvPr/>
          </p:nvSpPr>
          <p:spPr>
            <a:xfrm>
              <a:off x="746764" y="3068960"/>
              <a:ext cx="758042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攝影學</a:t>
              </a:r>
            </a:p>
          </p:txBody>
        </p:sp>
        <p:sp>
          <p:nvSpPr>
            <p:cNvPr id="110" name="圓角矩形 109"/>
            <p:cNvSpPr/>
            <p:nvPr/>
          </p:nvSpPr>
          <p:spPr>
            <a:xfrm>
              <a:off x="1619672" y="3068960"/>
              <a:ext cx="780444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數位</a:t>
              </a:r>
              <a:r>
                <a:rPr lang="zh-TW" altLang="en-US" sz="75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影像處理</a:t>
              </a:r>
            </a:p>
          </p:txBody>
        </p:sp>
        <p:sp>
          <p:nvSpPr>
            <p:cNvPr id="112" name="圓角矩形 111"/>
            <p:cNvSpPr/>
            <p:nvPr/>
          </p:nvSpPr>
          <p:spPr>
            <a:xfrm>
              <a:off x="1619672" y="4827228"/>
              <a:ext cx="808439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創意方法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3" name="圓角矩形 112"/>
            <p:cNvSpPr/>
            <p:nvPr/>
          </p:nvSpPr>
          <p:spPr>
            <a:xfrm>
              <a:off x="2736415" y="4525146"/>
              <a:ext cx="821022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電子商務</a:t>
              </a:r>
            </a:p>
          </p:txBody>
        </p:sp>
        <p:sp>
          <p:nvSpPr>
            <p:cNvPr id="114" name="圓角矩形 113"/>
            <p:cNvSpPr/>
            <p:nvPr/>
          </p:nvSpPr>
          <p:spPr>
            <a:xfrm>
              <a:off x="2736415" y="4827228"/>
              <a:ext cx="808439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文創產業個案</a:t>
              </a:r>
            </a:p>
          </p:txBody>
        </p:sp>
        <p:sp>
          <p:nvSpPr>
            <p:cNvPr id="115" name="圓角矩形 114"/>
            <p:cNvSpPr/>
            <p:nvPr/>
          </p:nvSpPr>
          <p:spPr>
            <a:xfrm>
              <a:off x="4716016" y="4827228"/>
              <a:ext cx="973042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創新媒體實務應用</a:t>
              </a:r>
            </a:p>
          </p:txBody>
        </p:sp>
        <p:sp>
          <p:nvSpPr>
            <p:cNvPr id="116" name="圓角矩形 115"/>
            <p:cNvSpPr/>
            <p:nvPr/>
          </p:nvSpPr>
          <p:spPr>
            <a:xfrm>
              <a:off x="1619673" y="2654601"/>
              <a:ext cx="780444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多媒體概論</a:t>
              </a:r>
            </a:p>
          </p:txBody>
        </p:sp>
        <p:sp>
          <p:nvSpPr>
            <p:cNvPr id="117" name="圓角矩形 116"/>
            <p:cNvSpPr/>
            <p:nvPr/>
          </p:nvSpPr>
          <p:spPr>
            <a:xfrm>
              <a:off x="2736415" y="3068960"/>
              <a:ext cx="78222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互動腳本製作</a:t>
              </a:r>
            </a:p>
          </p:txBody>
        </p:sp>
        <p:sp>
          <p:nvSpPr>
            <p:cNvPr id="118" name="圓角矩形 117"/>
            <p:cNvSpPr/>
            <p:nvPr/>
          </p:nvSpPr>
          <p:spPr>
            <a:xfrm>
              <a:off x="5728076" y="2361036"/>
              <a:ext cx="836961" cy="22088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複合媒材設計</a:t>
              </a:r>
            </a:p>
          </p:txBody>
        </p:sp>
        <p:sp>
          <p:nvSpPr>
            <p:cNvPr id="119" name="圓角矩形 118"/>
            <p:cNvSpPr/>
            <p:nvPr/>
          </p:nvSpPr>
          <p:spPr>
            <a:xfrm>
              <a:off x="4752104" y="3789039"/>
              <a:ext cx="828008" cy="22554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電玩企劃</a:t>
              </a:r>
            </a:p>
          </p:txBody>
        </p:sp>
        <p:sp>
          <p:nvSpPr>
            <p:cNvPr id="120" name="圓角矩形 119"/>
            <p:cNvSpPr/>
            <p:nvPr/>
          </p:nvSpPr>
          <p:spPr>
            <a:xfrm>
              <a:off x="5688208" y="3789040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電玩製作</a:t>
              </a:r>
            </a:p>
            <a:p>
              <a:pPr algn="ctr"/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圓角矩形 120"/>
            <p:cNvSpPr/>
            <p:nvPr/>
          </p:nvSpPr>
          <p:spPr>
            <a:xfrm>
              <a:off x="5672596" y="4063396"/>
              <a:ext cx="899166" cy="23597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使用者介面設計</a:t>
              </a:r>
              <a:endParaRPr lang="zh-TW" altLang="en-US" sz="75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6781904" y="3776401"/>
              <a:ext cx="808478" cy="30067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穿戴式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圓角矩形 122"/>
            <p:cNvSpPr/>
            <p:nvPr/>
          </p:nvSpPr>
          <p:spPr>
            <a:xfrm>
              <a:off x="7744680" y="3776401"/>
              <a:ext cx="806525" cy="300671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穿戴式</a:t>
              </a:r>
              <a:endParaRPr lang="en-US" altLang="zh-TW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科技設計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圓角矩形 123"/>
            <p:cNvSpPr/>
            <p:nvPr/>
          </p:nvSpPr>
          <p:spPr>
            <a:xfrm>
              <a:off x="746764" y="6070741"/>
              <a:ext cx="830451" cy="22859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程式設計實習</a:t>
              </a:r>
            </a:p>
          </p:txBody>
        </p:sp>
        <p:sp>
          <p:nvSpPr>
            <p:cNvPr id="125" name="圓角矩形 124"/>
            <p:cNvSpPr/>
            <p:nvPr/>
          </p:nvSpPr>
          <p:spPr>
            <a:xfrm>
              <a:off x="746764" y="5822765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程式設計</a:t>
              </a:r>
            </a:p>
          </p:txBody>
        </p:sp>
        <p:sp>
          <p:nvSpPr>
            <p:cNvPr id="126" name="圓角矩形 125"/>
            <p:cNvSpPr/>
            <p:nvPr/>
          </p:nvSpPr>
          <p:spPr>
            <a:xfrm>
              <a:off x="746764" y="5574788"/>
              <a:ext cx="756000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資訊概論</a:t>
              </a:r>
            </a:p>
          </p:txBody>
        </p:sp>
        <p:sp>
          <p:nvSpPr>
            <p:cNvPr id="127" name="圓角矩形 126"/>
            <p:cNvSpPr/>
            <p:nvPr/>
          </p:nvSpPr>
          <p:spPr>
            <a:xfrm>
              <a:off x="3633992" y="3789040"/>
              <a:ext cx="840089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82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825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人機互動概論</a:t>
              </a:r>
            </a:p>
            <a:p>
              <a:pPr algn="ctr"/>
              <a:endParaRPr lang="zh-TW" altLang="en-US" sz="82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左大括弧 127"/>
            <p:cNvSpPr/>
            <p:nvPr/>
          </p:nvSpPr>
          <p:spPr>
            <a:xfrm>
              <a:off x="3487998" y="3688848"/>
              <a:ext cx="99655" cy="617218"/>
            </a:xfrm>
            <a:prstGeom prst="leftBrac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文字方塊 128"/>
            <p:cNvSpPr txBox="1"/>
            <p:nvPr/>
          </p:nvSpPr>
          <p:spPr>
            <a:xfrm>
              <a:off x="3165254" y="3645024"/>
              <a:ext cx="369332" cy="7433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r>
                <a:rPr lang="zh-TW" altLang="en-US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互動媒體</a:t>
              </a:r>
            </a:p>
          </p:txBody>
        </p:sp>
        <p:cxnSp>
          <p:nvCxnSpPr>
            <p:cNvPr id="130" name="直線接點 129"/>
            <p:cNvCxnSpPr/>
            <p:nvPr/>
          </p:nvCxnSpPr>
          <p:spPr>
            <a:xfrm>
              <a:off x="3667950" y="4365104"/>
              <a:ext cx="4954985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1" name="圓角矩形 130"/>
            <p:cNvSpPr/>
            <p:nvPr/>
          </p:nvSpPr>
          <p:spPr>
            <a:xfrm>
              <a:off x="7744680" y="6058560"/>
              <a:ext cx="788207" cy="224394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專題製作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CN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圓角矩形 131"/>
            <p:cNvSpPr/>
            <p:nvPr/>
          </p:nvSpPr>
          <p:spPr>
            <a:xfrm>
              <a:off x="6781904" y="6057435"/>
              <a:ext cx="788207" cy="22664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專題製作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圓角矩形 132"/>
            <p:cNvSpPr/>
            <p:nvPr/>
          </p:nvSpPr>
          <p:spPr>
            <a:xfrm>
              <a:off x="6781904" y="5792626"/>
              <a:ext cx="788207" cy="22664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專業實習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</a:t>
              </a:r>
              <a:r>
                <a:rPr lang="en-US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7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圓角矩形 133"/>
            <p:cNvSpPr/>
            <p:nvPr/>
          </p:nvSpPr>
          <p:spPr>
            <a:xfrm>
              <a:off x="5728076" y="5779585"/>
              <a:ext cx="788207" cy="22664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跨媒體整合</a:t>
              </a:r>
            </a:p>
          </p:txBody>
        </p:sp>
        <p:sp>
          <p:nvSpPr>
            <p:cNvPr id="135" name="圓角矩形 134"/>
            <p:cNvSpPr/>
            <p:nvPr/>
          </p:nvSpPr>
          <p:spPr>
            <a:xfrm>
              <a:off x="4724139" y="4536335"/>
              <a:ext cx="973042" cy="216000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資訊傳播科技創新應用</a:t>
              </a:r>
            </a:p>
          </p:txBody>
        </p:sp>
        <p:sp>
          <p:nvSpPr>
            <p:cNvPr id="136" name="圓角矩形 135"/>
            <p:cNvSpPr/>
            <p:nvPr/>
          </p:nvSpPr>
          <p:spPr>
            <a:xfrm>
              <a:off x="4736646" y="3077735"/>
              <a:ext cx="788189" cy="20722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75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影視視覺特效</a:t>
              </a: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FF68D53-ECD5-4104-B58B-B32AEA6F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4707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D60E8EB-3B1B-40C6-9157-162081D3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看一下元智資傳同學們的例子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FD3AF7CA-5E8E-4525-9857-1DC2C6EC9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74B1AA-5287-4998-915F-9E099E2AD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187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EE1721-AD4C-4BAA-AD83-F14CF3B1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我們來看看一些變現的案例和方法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33B100-91CF-4306-9694-EADD527FB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835C73D-9C30-4243-B1F7-2D498031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7670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260BE1-FFBD-40F9-9C9A-197E7E85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某同學在淘寶賣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9FA33BE-3434-4CA0-8605-5CA1D4BE5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大二學生</a:t>
            </a:r>
            <a:endParaRPr lang="en-US" altLang="zh-TW" dirty="0"/>
          </a:p>
          <a:p>
            <a:r>
              <a:rPr lang="zh-TW" altLang="en-US" dirty="0"/>
              <a:t>將老師示範程式碼賣掉</a:t>
            </a:r>
            <a:endParaRPr lang="en-US" altLang="zh-TW" dirty="0"/>
          </a:p>
          <a:p>
            <a:r>
              <a:rPr lang="zh-TW" altLang="en-US" dirty="0"/>
              <a:t>技巧</a:t>
            </a:r>
            <a:r>
              <a:rPr lang="en-US" altLang="zh-TW" dirty="0"/>
              <a:t>:</a:t>
            </a:r>
            <a:r>
              <a:rPr lang="zh-TW" altLang="en-US" dirty="0"/>
              <a:t> 假裝賣硬體，實則提供軟體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F80670-8B3D-4E12-9D82-5B34BDDB5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5" name="內容版面配置區 8">
            <a:extLst>
              <a:ext uri="{FF2B5EF4-FFF2-40B4-BE49-F238E27FC236}">
                <a16:creationId xmlns:a16="http://schemas.microsoft.com/office/drawing/2014/main" id="{69393124-0043-4D84-A1F7-CE471E1D0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03"/>
          <a:stretch/>
        </p:blipFill>
        <p:spPr>
          <a:xfrm>
            <a:off x="6786238" y="1709738"/>
            <a:ext cx="4175876" cy="18195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B8DB417-7568-488E-8462-0A5BD9B46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r="16204" b="-44"/>
          <a:stretch/>
        </p:blipFill>
        <p:spPr>
          <a:xfrm rot="16200000">
            <a:off x="8036301" y="2936545"/>
            <a:ext cx="1675754" cy="41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23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5857C2D-226F-4C74-A61C-52ECFAD2E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929" y="5221288"/>
            <a:ext cx="10515600" cy="1500187"/>
          </a:xfrm>
        </p:spPr>
        <p:txBody>
          <a:bodyPr/>
          <a:lstStyle/>
          <a:p>
            <a:r>
              <a:rPr lang="zh-TW" altLang="en-US" dirty="0"/>
              <a:t>一位大三同學</a:t>
            </a:r>
            <a:endParaRPr lang="en-US" altLang="zh-TW" dirty="0"/>
          </a:p>
          <a:p>
            <a:r>
              <a:rPr lang="en-US" altLang="zh-TW" dirty="0"/>
              <a:t>100,000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程式設計、展示科技應用、動畫概論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2F4F39-A83B-4A50-92B7-2D078F67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CA51F7C-BD45-4FD9-A5C7-AC712E21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12" y="988813"/>
            <a:ext cx="5261500" cy="39461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2BB9D6-F830-4EA1-9748-52ED8F2A8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3637" y="331126"/>
            <a:ext cx="3946126" cy="526150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679EC07-EE7F-45D5-9E2B-7FC148853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13432" y="4066481"/>
            <a:ext cx="4355390" cy="24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6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DF47434-3EBA-47D7-B6FC-970D464D3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86"/>
          <a:stretch/>
        </p:blipFill>
        <p:spPr>
          <a:xfrm>
            <a:off x="3106313" y="745724"/>
            <a:ext cx="7094130" cy="3857348"/>
          </a:xfrm>
          <a:prstGeom prst="rect">
            <a:avLst/>
          </a:prstGeom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9CC6F996-2383-4C2E-B005-D18BC23F2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802527"/>
            <a:ext cx="10515600" cy="1500187"/>
          </a:xfrm>
        </p:spPr>
        <p:txBody>
          <a:bodyPr/>
          <a:lstStyle/>
          <a:p>
            <a:r>
              <a:rPr lang="zh-TW" altLang="en-US" dirty="0"/>
              <a:t>大三同學</a:t>
            </a:r>
            <a:endParaRPr lang="en-US" altLang="zh-TW" dirty="0"/>
          </a:p>
          <a:p>
            <a:r>
              <a:rPr lang="en-US" altLang="zh-TW" dirty="0"/>
              <a:t>100,000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程式設計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0274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8D6EC06-B1B7-4FCB-AC8E-A7D3D9758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59" y="319560"/>
            <a:ext cx="8418682" cy="4796878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36FB90-4ADD-4458-9843-30D0975E7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大四同學</a:t>
            </a:r>
            <a:endParaRPr lang="en-US" altLang="zh-TW" dirty="0"/>
          </a:p>
          <a:p>
            <a:r>
              <a:rPr lang="en-US" altLang="zh-TW" dirty="0"/>
              <a:t>30,000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網頁設計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FAE41C-7875-4C74-AA58-539A3A13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12202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3BFB823-676E-42EF-88F2-A4361212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693" y="225369"/>
            <a:ext cx="7807507" cy="46529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4DAC35-69E9-434B-A160-F8407255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42C8926-82AB-45DC-BEC8-39B233870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大二同學</a:t>
            </a:r>
            <a:endParaRPr lang="en-US" altLang="zh-TW" dirty="0"/>
          </a:p>
          <a:p>
            <a:r>
              <a:rPr lang="en-US" altLang="zh-TW" dirty="0"/>
              <a:t>6</a:t>
            </a:r>
            <a:r>
              <a:rPr lang="zh-TW" altLang="en-US" dirty="0"/>
              <a:t>*</a:t>
            </a:r>
            <a:r>
              <a:rPr lang="en-US" altLang="zh-TW" dirty="0"/>
              <a:t>3,000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動畫概論、網頁程式設計、</a:t>
            </a:r>
            <a:r>
              <a:rPr lang="en-US" altLang="zh-TW" dirty="0"/>
              <a:t>3D</a:t>
            </a:r>
            <a:r>
              <a:rPr lang="zh-TW" altLang="en-US" dirty="0"/>
              <a:t>建模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6E658B-1765-401D-917B-FDFD954B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41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7993ED-9A7D-4486-9E5E-574A4D17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494AC8-60BF-4822-8823-D07037E39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大四學生</a:t>
            </a:r>
            <a:endParaRPr lang="en-US" altLang="zh-TW" dirty="0"/>
          </a:p>
          <a:p>
            <a:r>
              <a:rPr lang="en-US" altLang="zh-TW" dirty="0"/>
              <a:t>20,000*3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國文課</a:t>
            </a:r>
            <a:r>
              <a:rPr lang="en-US" altLang="zh-TW" dirty="0"/>
              <a:t>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E2EECE4-8165-45DF-9FFE-4AC4BDBB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FC2069D-0CEA-474E-A735-09EA5E07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9872" y="447660"/>
            <a:ext cx="5166804" cy="38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514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E192B-7942-42A1-8C4F-B1C26455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819715-DAD7-4A54-8C1D-763830C77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大四同學</a:t>
            </a:r>
            <a:endParaRPr lang="en-US" altLang="zh-TW" dirty="0"/>
          </a:p>
          <a:p>
            <a:r>
              <a:rPr lang="en-US" altLang="zh-TW" dirty="0"/>
              <a:t>20,000</a:t>
            </a:r>
          </a:p>
          <a:p>
            <a:r>
              <a:rPr lang="en-US" altLang="zh-TW" dirty="0"/>
              <a:t>(</a:t>
            </a:r>
            <a:r>
              <a:rPr lang="zh-TW" altLang="en-US" dirty="0"/>
              <a:t>程式設計、人機互動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1041015-838F-4876-BC6C-D52E70BD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59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112E82-6452-4CED-B7F5-FC3820240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8" t="10087" r="36753" b="15739"/>
          <a:stretch/>
        </p:blipFill>
        <p:spPr>
          <a:xfrm rot="5400000">
            <a:off x="6693763" y="120635"/>
            <a:ext cx="1908699" cy="50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1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D78ECC-D057-41DF-9937-D33A7A46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F8FFED-A8E9-4C10-BEEA-1C5790E8B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086229-CC5B-4D7D-814E-FA303158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27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1B93EC-D3E7-43F6-BC3A-0059B9A64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42AA175-E28E-43DA-9B00-5E118B86B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四年級</a:t>
            </a:r>
            <a:r>
              <a:rPr lang="en-US" altLang="zh-TW" dirty="0"/>
              <a:t>(</a:t>
            </a:r>
            <a:r>
              <a:rPr lang="zh-TW" altLang="en-US" dirty="0"/>
              <a:t>法律系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en-US" altLang="zh-TW" dirty="0"/>
              <a:t>30,000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CD5FC9-9168-424B-B083-776752A8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5E7B0E1-EE26-4D0C-943F-69BC216ED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95" y="639192"/>
            <a:ext cx="3219265" cy="42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99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2360D-ADEB-42E5-BCF4-03F88199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965B9B7-4430-4B0E-9B65-B183E2C09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大二學生</a:t>
            </a:r>
            <a:endParaRPr lang="en-US" altLang="zh-TW" dirty="0"/>
          </a:p>
          <a:p>
            <a:r>
              <a:rPr lang="zh-TW" altLang="en-US" dirty="0"/>
              <a:t>半年工讀金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3BACECB-6603-45BE-9CB4-1ABAF7D1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6B228B5-2F4C-4E95-8AD8-49CD9A02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925" y="985422"/>
            <a:ext cx="7711951" cy="39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47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0ACD70-161A-482D-9C25-D3F486A5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859510-F3B3-4D7E-A6E8-EDB82320E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他大二時</a:t>
            </a:r>
            <a:endParaRPr lang="en-US" altLang="zh-TW" dirty="0"/>
          </a:p>
          <a:p>
            <a:r>
              <a:rPr lang="zh-TW" altLang="en-US" dirty="0"/>
              <a:t>每張</a:t>
            </a:r>
            <a:r>
              <a:rPr lang="en-US" altLang="zh-TW" dirty="0"/>
              <a:t>7,000</a:t>
            </a:r>
          </a:p>
          <a:p>
            <a:r>
              <a:rPr lang="zh-TW" altLang="en-US" dirty="0"/>
              <a:t>一張約</a:t>
            </a:r>
            <a:r>
              <a:rPr lang="en-US" altLang="zh-TW" dirty="0"/>
              <a:t>15</a:t>
            </a:r>
            <a:r>
              <a:rPr lang="zh-TW" altLang="en-US" dirty="0"/>
              <a:t>分鐘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A006815-6622-4D40-96AA-A0891767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62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8B90EE-3B76-4ECD-A719-3CA03D027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400" y="558799"/>
            <a:ext cx="5078800" cy="45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04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89AAEE-32EA-412D-A7AE-1BBD7C0D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除了技術、還要有管道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7AFB78A-5692-41F3-9945-6280AAB12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FFF238C-6D44-4C52-B9FB-7DBA6F8A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329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F516364-7665-4E53-B207-0F5759A2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B0E28EE-8374-46EF-B94A-461E27E7E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Asset Store</a:t>
            </a:r>
          </a:p>
          <a:p>
            <a:r>
              <a:rPr lang="en-US" altLang="zh-TW" dirty="0" err="1"/>
              <a:t>ADMobile</a:t>
            </a:r>
            <a:endParaRPr lang="en-US" altLang="zh-TW" dirty="0"/>
          </a:p>
          <a:p>
            <a:r>
              <a:rPr lang="en-US" altLang="zh-TW" dirty="0"/>
              <a:t>STEAM</a:t>
            </a:r>
          </a:p>
          <a:p>
            <a:r>
              <a:rPr lang="en-US" altLang="zh-TW" dirty="0"/>
              <a:t>104</a:t>
            </a:r>
          </a:p>
          <a:p>
            <a:r>
              <a:rPr lang="zh-TW" altLang="en-US" dirty="0"/>
              <a:t>學校各處</a:t>
            </a:r>
            <a:endParaRPr lang="en-US" altLang="zh-TW" dirty="0"/>
          </a:p>
          <a:p>
            <a:r>
              <a:rPr lang="en-US" altLang="zh-TW" dirty="0" err="1"/>
              <a:t>PlayStore</a:t>
            </a:r>
            <a:endParaRPr lang="en-US" altLang="zh-TW" dirty="0"/>
          </a:p>
          <a:p>
            <a:r>
              <a:rPr lang="en-US" altLang="zh-TW" dirty="0"/>
              <a:t>AppStore</a:t>
            </a:r>
          </a:p>
          <a:p>
            <a:r>
              <a:rPr lang="en-US" altLang="zh-TW" dirty="0"/>
              <a:t>Amazon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517B9CF-9FF5-4A8D-944F-735A7DB4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2223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9E1E9AF-4620-4FA8-869D-3D01955B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雖然，微課程無法提供各系不同專業知識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71B5113-19E0-4FEE-AF64-7CA8C513F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B1E3DD-9683-4C71-BE20-B85C921B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59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DB5EBF-0844-433B-9726-DEAC704F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來點容易的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1DA81F8-9129-4424-B6BB-AE4C6D6FE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45FB8C-6E23-4245-87CE-22538758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057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91A123-5C34-4F4E-B1C3-9D363A56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公部門資源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0989734-1CB0-4C17-87B8-0ABEF8A3F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4B5BF8-7058-4996-A94C-F7386C38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54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57F45D3-4CFF-4F97-8D3C-1115DD15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U-start</a:t>
            </a:r>
            <a:r>
              <a:rPr lang="zh-TW" altLang="en-US" dirty="0">
                <a:hlinkClick r:id="rId2"/>
              </a:rPr>
              <a:t>創新創業計畫 </a:t>
            </a:r>
            <a:r>
              <a:rPr lang="en-US" altLang="zh-TW" dirty="0">
                <a:hlinkClick r:id="rId2"/>
              </a:rPr>
              <a:t>- U-start</a:t>
            </a:r>
            <a:r>
              <a:rPr lang="zh-TW" altLang="en-US" dirty="0">
                <a:hlinkClick r:id="rId2"/>
              </a:rPr>
              <a:t>創新創業計畫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9CBED76-660C-49C1-BCF3-87B487270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9193" y="1825625"/>
            <a:ext cx="6333614" cy="4351338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D7376D-6259-4EDC-AD3E-2E30209A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37453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98E476-459D-4F52-B645-87CDB1E7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hlinkClick r:id="rId2"/>
              </a:rPr>
              <a:t>SBIR-</a:t>
            </a:r>
            <a:r>
              <a:rPr lang="zh-TW" altLang="en-US" dirty="0">
                <a:hlinkClick r:id="rId2"/>
              </a:rPr>
              <a:t>經濟部中小及新創企業署小型企業創新研發計畫</a:t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22867D8-73E0-4187-AEAF-E10C8B1E5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2500" y="1825625"/>
            <a:ext cx="8566999" cy="435133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3B2B77F-8B7A-4418-A468-652D6B58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704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112149-7301-43CA-8010-9CF13935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每年總會聽到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8476B9-1FD5-4437-89C4-D7D5F14A5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E4057B-BF5B-431E-B4D1-9B1E7581B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0993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E9C451-340D-437F-A33D-7F1A5816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https://bhuntr.com/tw/competitions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76E2F1-48E2-44C3-9535-BC26D95B6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2DE1F5-B451-43F4-A588-E9697FE7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70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F6A9181-ADF2-496D-8DD7-AB672A24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58" y="1547777"/>
            <a:ext cx="7955488" cy="46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9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4C1016-E75F-4F96-9327-31E3DE27A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最簡單的</a:t>
            </a:r>
            <a:r>
              <a:rPr lang="en-US" altLang="zh-TW"/>
              <a:t>Play Store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7D011A-AEE6-42EB-A684-E2E62A855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9753B6-11AC-4E10-8DF7-7CE659C9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732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37C3F9-6826-47D6-B4D2-A9DA3DD0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我們來玩玩看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7DEE12-36F3-4824-B995-1F8C052AC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BE8FB78-8ACC-467F-A110-D61FEBF0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3573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2F278D-22E9-4489-BF1F-405AFF95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先互相自我介紹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758E02-9D72-4AF2-8229-44045562A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類黑客松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5B7A487-0B9B-48A7-9FE9-AF4898B8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6794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3A767-16E0-41BC-96F3-CB7FA2A0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請大家一起整合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EDDBBB-6919-477C-9CA7-129356EC5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E04CDBB-4B70-4145-89BF-83A666C4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24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45F8A3-1E12-4E86-A16D-60434EB7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先做好草稿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8E24E0-7E00-4DA0-A4D7-8AF9A943C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ECA5A5-7E78-4B0E-94D6-A5E60182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76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BA7A4255-0852-4C1C-A80B-89BEFD03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推派主導者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67D9865F-DE8C-4964-98F4-7AC761A2F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68E3E0-0182-412A-95E3-C34EBC74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492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CD564E-EDE4-496F-B632-34DB64750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專長分享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F330C9C-AF99-46BC-A9A6-0EBD527BF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1DA44C-538B-412E-8426-A033941A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5364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3C27ED-E47F-4911-9ABE-C7DBF915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找案子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AA9772-1E04-4ACB-9000-7DD34E5AF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C4E43F-9E01-489B-AA5A-2C8443C4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8671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F111FB-5637-42D1-BE77-092345DC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來吧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107494-98B8-4E5C-A9D3-98C0923355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F7317F-4B89-413B-A785-725B35D4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937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B6FFCF-93D8-49D4-A057-392379A9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那門課學了不知道要幹嘛</a:t>
            </a:r>
            <a:r>
              <a:rPr lang="en-US" altLang="zh-TW" dirty="0"/>
              <a:t>!!!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B09E7B-36C0-4CBC-A2F8-0ACF69B82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但是我認為是還沒學通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435154-2106-4015-9B62-195D23BD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33879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3551B7-C74A-4D6E-8111-2668769B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希望大家本活動結束後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24AD3C-CE9B-4ACA-B970-FCA0387F4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6610DE-AD0E-46FA-9184-1448998E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9225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B49CB6-7A5E-4B9A-9F18-01B9028E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真的轉換成收益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4125EA-462D-4A9B-B1C6-BEAD903FF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128DEFB-8EA9-4240-AC56-7D414F56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0425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B1CF24-76F6-4A64-893D-B17C7B7B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請上傳企劃和心得喔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5E0FB4-307C-4A28-A66A-74AA40D70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F3BD565-5E69-4896-8430-F08F81DC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64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CFD134-CB5D-4C08-93DB-072BB4D1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先來個簡單計算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034A39-6E9E-4F97-8FA5-2A2B274D4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04EF0E-E4E7-4CE6-AD9E-653ED7E8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5CEC-C551-4A61-8954-E0B6AC4148B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71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13461</TotalTime>
  <Words>1305</Words>
  <Application>Microsoft Office PowerPoint</Application>
  <PresentationFormat>寬螢幕</PresentationFormat>
  <Paragraphs>397</Paragraphs>
  <Slides>82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82</vt:i4>
      </vt:variant>
    </vt:vector>
  </HeadingPairs>
  <TitlesOfParts>
    <vt:vector size="89" baseType="lpstr">
      <vt:lpstr>微軟正黑體</vt:lpstr>
      <vt:lpstr>新細明體</vt:lpstr>
      <vt:lpstr>Arial</vt:lpstr>
      <vt:lpstr>Calibri</vt:lpstr>
      <vt:lpstr>Calibri Light</vt:lpstr>
      <vt:lpstr>Times New Roman</vt:lpstr>
      <vt:lpstr>Office 佈景主題</vt:lpstr>
      <vt:lpstr>誰說理論很難用：踏出在大學時期將知識變現的第一步</vt:lpstr>
      <vt:lpstr>大家好</vt:lpstr>
      <vt:lpstr>歡迎來參與本課程</vt:lpstr>
      <vt:lpstr>上課前</vt:lpstr>
      <vt:lpstr>先了解一下大家來的動機</vt:lpstr>
      <vt:lpstr>PowerPoint 簡報</vt:lpstr>
      <vt:lpstr>每年總會聽到</vt:lpstr>
      <vt:lpstr>那門課學了不知道要幹嘛!!!</vt:lpstr>
      <vt:lpstr>先來個簡單計算</vt:lpstr>
      <vt:lpstr>大概是50,000</vt:lpstr>
      <vt:lpstr>如果修了20學分</vt:lpstr>
      <vt:lpstr>50,000元/20小時/18週=138元/小時</vt:lpstr>
      <vt:lpstr>坐著坐著138元就沒了</vt:lpstr>
      <vt:lpstr>應該把他賺回來</vt:lpstr>
      <vt:lpstr>先跟大家說聽來的故事</vt:lpstr>
      <vt:lpstr>小時候想烤肉</vt:lpstr>
      <vt:lpstr>PowerPoint 簡報</vt:lpstr>
      <vt:lpstr>PowerPoint 簡報</vt:lpstr>
      <vt:lpstr>PowerPoint 簡報</vt:lpstr>
      <vt:lpstr>PowerPoint 簡報</vt:lpstr>
      <vt:lpstr>開始上學</vt:lpstr>
      <vt:lpstr>小學，會寫字了</vt:lpstr>
      <vt:lpstr>PowerPoint 簡報</vt:lpstr>
      <vt:lpstr>但是</vt:lpstr>
      <vt:lpstr>原來</vt:lpstr>
      <vt:lpstr>知識就是力量</vt:lpstr>
      <vt:lpstr>小學，會算數了</vt:lpstr>
      <vt:lpstr>PowerPoint 簡報</vt:lpstr>
      <vt:lpstr>PowerPoint 簡報</vt:lpstr>
      <vt:lpstr>PowerPoint 簡報</vt:lpstr>
      <vt:lpstr>老師說:比賽缺人</vt:lpstr>
      <vt:lpstr>記得題目是</vt:lpstr>
      <vt:lpstr>有學過</vt:lpstr>
      <vt:lpstr>大學</vt:lpstr>
      <vt:lpstr>家教</vt:lpstr>
      <vt:lpstr>不是只有兼家教</vt:lpstr>
      <vt:lpstr>PowerPoint 簡報</vt:lpstr>
      <vt:lpstr>PowerPoint 簡報</vt:lpstr>
      <vt:lpstr>機械畫</vt:lpstr>
      <vt:lpstr>3d建模</vt:lpstr>
      <vt:lpstr>OCR程式</vt:lpstr>
      <vt:lpstr>或許，這只是某個人的經驗</vt:lpstr>
      <vt:lpstr>這可能是特例</vt:lpstr>
      <vt:lpstr>來審視一下目前的狀況</vt:lpstr>
      <vt:lpstr>你知道課程地圖嗎?</vt:lpstr>
      <vt:lpstr>以資傳系為例</vt:lpstr>
      <vt:lpstr>科技組 學習地圖</vt:lpstr>
      <vt:lpstr>有什麼選擇?</vt:lpstr>
      <vt:lpstr>PowerPoint 簡報</vt:lpstr>
      <vt:lpstr>設計組 學習地圖</vt:lpstr>
      <vt:lpstr>看一下元智資傳同學們的例子</vt:lpstr>
      <vt:lpstr>我們來看看一些變現的案例和方法</vt:lpstr>
      <vt:lpstr>某同學在淘寶賣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除了技術、還要有管道</vt:lpstr>
      <vt:lpstr>PowerPoint 簡報</vt:lpstr>
      <vt:lpstr>雖然，微課程無法提供各系不同專業知識</vt:lpstr>
      <vt:lpstr>來點容易的</vt:lpstr>
      <vt:lpstr>公部門資源</vt:lpstr>
      <vt:lpstr>U-start創新創業計畫 - U-start創新創業計畫 </vt:lpstr>
      <vt:lpstr>SBIR-經濟部中小及新創企業署小型企業創新研發計畫 </vt:lpstr>
      <vt:lpstr>https://bhuntr.com/tw/competitions </vt:lpstr>
      <vt:lpstr>最簡單的Play Store</vt:lpstr>
      <vt:lpstr>我們來玩玩看</vt:lpstr>
      <vt:lpstr>先互相自我介紹</vt:lpstr>
      <vt:lpstr>請大家一起整合</vt:lpstr>
      <vt:lpstr>先做好草稿</vt:lpstr>
      <vt:lpstr>推派主導者</vt:lpstr>
      <vt:lpstr>專長分享</vt:lpstr>
      <vt:lpstr>找案子</vt:lpstr>
      <vt:lpstr>來吧</vt:lpstr>
      <vt:lpstr>希望大家本活動結束後</vt:lpstr>
      <vt:lpstr>真的轉換成收益</vt:lpstr>
      <vt:lpstr>請上傳企劃和心得喔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誰說理論很難用：踏出在大學時期將知識變現的第一步</dc:title>
  <dc:creator>方文聘</dc:creator>
  <cp:lastModifiedBy>方文聘</cp:lastModifiedBy>
  <cp:revision>104</cp:revision>
  <dcterms:created xsi:type="dcterms:W3CDTF">2024-11-08T05:36:45Z</dcterms:created>
  <dcterms:modified xsi:type="dcterms:W3CDTF">2024-11-20T08:28:32Z</dcterms:modified>
</cp:coreProperties>
</file>